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9" r:id="rId2"/>
    <p:sldId id="362" r:id="rId3"/>
    <p:sldId id="360" r:id="rId4"/>
    <p:sldId id="342" r:id="rId5"/>
    <p:sldId id="329" r:id="rId6"/>
    <p:sldId id="333" r:id="rId7"/>
    <p:sldId id="334" r:id="rId8"/>
    <p:sldId id="335" r:id="rId9"/>
    <p:sldId id="336" r:id="rId10"/>
    <p:sldId id="338" r:id="rId11"/>
    <p:sldId id="339" r:id="rId12"/>
    <p:sldId id="340" r:id="rId13"/>
    <p:sldId id="341" r:id="rId14"/>
    <p:sldId id="356" r:id="rId15"/>
    <p:sldId id="358" r:id="rId16"/>
    <p:sldId id="331" r:id="rId17"/>
    <p:sldId id="357" r:id="rId18"/>
    <p:sldId id="345" r:id="rId19"/>
    <p:sldId id="320" r:id="rId20"/>
    <p:sldId id="363" r:id="rId21"/>
    <p:sldId id="364" r:id="rId22"/>
    <p:sldId id="298" r:id="rId23"/>
  </p:sldIdLst>
  <p:sldSz cx="12192000" cy="6858000"/>
  <p:notesSz cx="6797675" cy="98726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0D"/>
    <a:srgbClr val="FFCCCC"/>
    <a:srgbClr val="FFCC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autoAdjust="0"/>
    <p:restoredTop sz="79291" autoAdjust="0"/>
  </p:normalViewPr>
  <p:slideViewPr>
    <p:cSldViewPr snapToGrid="0">
      <p:cViewPr varScale="1">
        <p:scale>
          <a:sx n="38" d="100"/>
          <a:sy n="38" d="100"/>
        </p:scale>
        <p:origin x="4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e Surname" userId="e47db0a6851450ad" providerId="LiveId" clId="{DEB1F444-0289-426C-986C-2919B6934A3E}"/>
    <pc:docChg chg="undo custSel addSld delSld modSld">
      <pc:chgData name="Name Surname" userId="e47db0a6851450ad" providerId="LiveId" clId="{DEB1F444-0289-426C-986C-2919B6934A3E}" dt="2025-03-03T08:44:14.587" v="46" actId="47"/>
      <pc:docMkLst>
        <pc:docMk/>
      </pc:docMkLst>
      <pc:sldChg chg="del">
        <pc:chgData name="Name Surname" userId="e47db0a6851450ad" providerId="LiveId" clId="{DEB1F444-0289-426C-986C-2919B6934A3E}" dt="2025-03-03T08:43:29.780" v="43" actId="47"/>
        <pc:sldMkLst>
          <pc:docMk/>
          <pc:sldMk cId="0" sldId="261"/>
        </pc:sldMkLst>
      </pc:sldChg>
      <pc:sldChg chg="del">
        <pc:chgData name="Name Surname" userId="e47db0a6851450ad" providerId="LiveId" clId="{DEB1F444-0289-426C-986C-2919B6934A3E}" dt="2025-03-03T08:44:13.149" v="45" actId="47"/>
        <pc:sldMkLst>
          <pc:docMk/>
          <pc:sldMk cId="562597733" sldId="275"/>
        </pc:sldMkLst>
      </pc:sldChg>
      <pc:sldChg chg="addSp delSp modSp mod">
        <pc:chgData name="Name Surname" userId="e47db0a6851450ad" providerId="LiveId" clId="{DEB1F444-0289-426C-986C-2919B6934A3E}" dt="2025-03-03T08:03:04.386" v="41"/>
        <pc:sldMkLst>
          <pc:docMk/>
          <pc:sldMk cId="3204381332" sldId="340"/>
        </pc:sldMkLst>
        <pc:spChg chg="add del mod">
          <ac:chgData name="Name Surname" userId="e47db0a6851450ad" providerId="LiveId" clId="{DEB1F444-0289-426C-986C-2919B6934A3E}" dt="2025-03-03T08:03:04.386" v="41"/>
          <ac:spMkLst>
            <pc:docMk/>
            <pc:sldMk cId="3204381332" sldId="340"/>
            <ac:spMk id="12" creationId="{78CEA18E-CBB2-42BA-8D12-506A4C06F77F}"/>
          </ac:spMkLst>
        </pc:spChg>
        <pc:picChg chg="add del">
          <ac:chgData name="Name Surname" userId="e47db0a6851450ad" providerId="LiveId" clId="{DEB1F444-0289-426C-986C-2919B6934A3E}" dt="2025-03-03T08:00:26.053" v="33" actId="22"/>
          <ac:picMkLst>
            <pc:docMk/>
            <pc:sldMk cId="3204381332" sldId="340"/>
            <ac:picMk id="3" creationId="{D1CD61D5-FD92-44F4-A9DC-F8B295BEBDD0}"/>
          </ac:picMkLst>
        </pc:picChg>
        <pc:picChg chg="add del">
          <ac:chgData name="Name Surname" userId="e47db0a6851450ad" providerId="LiveId" clId="{DEB1F444-0289-426C-986C-2919B6934A3E}" dt="2025-03-03T08:00:43.854" v="35" actId="478"/>
          <ac:picMkLst>
            <pc:docMk/>
            <pc:sldMk cId="3204381332" sldId="340"/>
            <ac:picMk id="15" creationId="{EE7EA978-D9FC-46A4-8C9A-C7E19A407C9D}"/>
          </ac:picMkLst>
        </pc:picChg>
        <pc:picChg chg="add del">
          <ac:chgData name="Name Surname" userId="e47db0a6851450ad" providerId="LiveId" clId="{DEB1F444-0289-426C-986C-2919B6934A3E}" dt="2025-03-03T08:00:57.453" v="38" actId="22"/>
          <ac:picMkLst>
            <pc:docMk/>
            <pc:sldMk cId="3204381332" sldId="340"/>
            <ac:picMk id="17" creationId="{95C0D641-1D56-4FFC-B98E-5E12C2C6FC3B}"/>
          </ac:picMkLst>
        </pc:picChg>
      </pc:sldChg>
      <pc:sldChg chg="modSp mod">
        <pc:chgData name="Name Surname" userId="e47db0a6851450ad" providerId="LiveId" clId="{DEB1F444-0289-426C-986C-2919B6934A3E}" dt="2025-03-03T07:02:10.899" v="31" actId="20577"/>
        <pc:sldMkLst>
          <pc:docMk/>
          <pc:sldMk cId="2333661068" sldId="342"/>
        </pc:sldMkLst>
        <pc:spChg chg="mod">
          <ac:chgData name="Name Surname" userId="e47db0a6851450ad" providerId="LiveId" clId="{DEB1F444-0289-426C-986C-2919B6934A3E}" dt="2025-03-03T06:59:37.294" v="6" actId="20577"/>
          <ac:spMkLst>
            <pc:docMk/>
            <pc:sldMk cId="2333661068" sldId="342"/>
            <ac:spMk id="14" creationId="{8D14DF65-5630-4A54-AE05-F4C987EBBFAB}"/>
          </ac:spMkLst>
        </pc:spChg>
        <pc:spChg chg="mod">
          <ac:chgData name="Name Surname" userId="e47db0a6851450ad" providerId="LiveId" clId="{DEB1F444-0289-426C-986C-2919B6934A3E}" dt="2025-03-03T07:00:20.906" v="12" actId="20577"/>
          <ac:spMkLst>
            <pc:docMk/>
            <pc:sldMk cId="2333661068" sldId="342"/>
            <ac:spMk id="18" creationId="{BE507798-DE28-442C-BB2A-D01E0D601B3D}"/>
          </ac:spMkLst>
        </pc:spChg>
        <pc:spChg chg="mod">
          <ac:chgData name="Name Surname" userId="e47db0a6851450ad" providerId="LiveId" clId="{DEB1F444-0289-426C-986C-2919B6934A3E}" dt="2025-03-03T07:01:59.615" v="24" actId="6549"/>
          <ac:spMkLst>
            <pc:docMk/>
            <pc:sldMk cId="2333661068" sldId="342"/>
            <ac:spMk id="25" creationId="{C5676C59-2C6E-461D-9C62-E0A8B1104511}"/>
          </ac:spMkLst>
        </pc:spChg>
        <pc:spChg chg="mod">
          <ac:chgData name="Name Surname" userId="e47db0a6851450ad" providerId="LiveId" clId="{DEB1F444-0289-426C-986C-2919B6934A3E}" dt="2025-03-03T07:02:10.899" v="31" actId="20577"/>
          <ac:spMkLst>
            <pc:docMk/>
            <pc:sldMk cId="2333661068" sldId="342"/>
            <ac:spMk id="28" creationId="{0B26745D-BF9A-4363-B2AF-0F578BC11C52}"/>
          </ac:spMkLst>
        </pc:spChg>
      </pc:sldChg>
      <pc:sldChg chg="del">
        <pc:chgData name="Name Surname" userId="e47db0a6851450ad" providerId="LiveId" clId="{DEB1F444-0289-426C-986C-2919B6934A3E}" dt="2025-03-03T08:44:14.587" v="46" actId="47"/>
        <pc:sldMkLst>
          <pc:docMk/>
          <pc:sldMk cId="1876898552" sldId="343"/>
        </pc:sldMkLst>
      </pc:sldChg>
      <pc:sldChg chg="add">
        <pc:chgData name="Name Surname" userId="e47db0a6851450ad" providerId="LiveId" clId="{DEB1F444-0289-426C-986C-2919B6934A3E}" dt="2025-03-03T08:43:24.160" v="42"/>
        <pc:sldMkLst>
          <pc:docMk/>
          <pc:sldMk cId="0" sldId="363"/>
        </pc:sldMkLst>
      </pc:sldChg>
      <pc:sldChg chg="add">
        <pc:chgData name="Name Surname" userId="e47db0a6851450ad" providerId="LiveId" clId="{DEB1F444-0289-426C-986C-2919B6934A3E}" dt="2025-03-03T08:44:08.980" v="44"/>
        <pc:sldMkLst>
          <pc:docMk/>
          <pc:sldMk cId="3713323997" sldId="3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A251927-EC01-4239-BC0E-155929611405}" type="datetimeFigureOut">
              <a:rPr lang="zh-TW" altLang="en-US" smtClean="0"/>
              <a:t>2025/3/3</a:t>
            </a:fld>
            <a:endParaRPr lang="zh-TW" altLang="en-US"/>
          </a:p>
        </p:txBody>
      </p:sp>
      <p:sp>
        <p:nvSpPr>
          <p:cNvPr id="4" name="投影片影像版面配置區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861EC57-EBD2-41E3-9C20-D392BACB6137}" type="slidenum">
              <a:rPr lang="zh-TW" altLang="en-US" smtClean="0"/>
              <a:t>‹#›</a:t>
            </a:fld>
            <a:endParaRPr lang="zh-TW" altLang="en-US"/>
          </a:p>
        </p:txBody>
      </p:sp>
    </p:spTree>
    <p:extLst>
      <p:ext uri="{BB962C8B-B14F-4D97-AF65-F5344CB8AC3E}">
        <p14:creationId xmlns:p14="http://schemas.microsoft.com/office/powerpoint/2010/main" val="78491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D8129B96-90C9-4C4A-9463-7040911BA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146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MPH</a:t>
            </a:r>
            <a:r>
              <a:rPr lang="zh-TW" altLang="en-US" dirty="0"/>
              <a:t>希望領域能力至少能有一項</a:t>
            </a:r>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2</a:t>
            </a:fld>
            <a:endParaRPr lang="zh-TW" altLang="en-US"/>
          </a:p>
        </p:txBody>
      </p:sp>
    </p:spTree>
    <p:extLst>
      <p:ext uri="{BB962C8B-B14F-4D97-AF65-F5344CB8AC3E}">
        <p14:creationId xmlns:p14="http://schemas.microsoft.com/office/powerpoint/2010/main" val="20700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4</a:t>
            </a:fld>
            <a:endParaRPr lang="zh-TW" altLang="en-US"/>
          </a:p>
        </p:txBody>
      </p:sp>
    </p:spTree>
    <p:extLst>
      <p:ext uri="{BB962C8B-B14F-4D97-AF65-F5344CB8AC3E}">
        <p14:creationId xmlns:p14="http://schemas.microsoft.com/office/powerpoint/2010/main" val="289430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MPH</a:t>
            </a:r>
            <a:r>
              <a:rPr lang="zh-TW" altLang="en-US" dirty="0"/>
              <a:t>希望領域能力至少能有一項</a:t>
            </a:r>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6</a:t>
            </a:fld>
            <a:endParaRPr lang="zh-TW" altLang="en-US"/>
          </a:p>
        </p:txBody>
      </p:sp>
    </p:spTree>
    <p:extLst>
      <p:ext uri="{BB962C8B-B14F-4D97-AF65-F5344CB8AC3E}">
        <p14:creationId xmlns:p14="http://schemas.microsoft.com/office/powerpoint/2010/main" val="261513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工作成果不是給學校的</a:t>
            </a:r>
          </a:p>
          <a:p>
            <a:pPr marL="171450" indent="-171450">
              <a:buFont typeface="Arial" panose="020B0604020202020204" pitchFamily="34" charset="0"/>
              <a:buChar char="•"/>
            </a:pPr>
            <a:r>
              <a:rPr lang="en-US" altLang="zh-TW" dirty="0"/>
              <a:t>The product must be like those that would be summitted  to a work supervisor at a job</a:t>
            </a:r>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13</a:t>
            </a:fld>
            <a:endParaRPr lang="zh-TW" altLang="en-US"/>
          </a:p>
        </p:txBody>
      </p:sp>
    </p:spTree>
    <p:extLst>
      <p:ext uri="{BB962C8B-B14F-4D97-AF65-F5344CB8AC3E}">
        <p14:creationId xmlns:p14="http://schemas.microsoft.com/office/powerpoint/2010/main" val="392878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14</a:t>
            </a:fld>
            <a:endParaRPr lang="zh-TW" altLang="en-US"/>
          </a:p>
        </p:txBody>
      </p:sp>
    </p:spTree>
    <p:extLst>
      <p:ext uri="{BB962C8B-B14F-4D97-AF65-F5344CB8AC3E}">
        <p14:creationId xmlns:p14="http://schemas.microsoft.com/office/powerpoint/2010/main" val="77922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15</a:t>
            </a:fld>
            <a:endParaRPr lang="zh-TW" altLang="en-US"/>
          </a:p>
        </p:txBody>
      </p:sp>
    </p:spTree>
    <p:extLst>
      <p:ext uri="{BB962C8B-B14F-4D97-AF65-F5344CB8AC3E}">
        <p14:creationId xmlns:p14="http://schemas.microsoft.com/office/powerpoint/2010/main" val="206501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16</a:t>
            </a:fld>
            <a:endParaRPr lang="zh-TW" altLang="en-US"/>
          </a:p>
        </p:txBody>
      </p:sp>
    </p:spTree>
    <p:extLst>
      <p:ext uri="{BB962C8B-B14F-4D97-AF65-F5344CB8AC3E}">
        <p14:creationId xmlns:p14="http://schemas.microsoft.com/office/powerpoint/2010/main" val="13323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可以輔以簡單說明，但不需贅述</a:t>
            </a:r>
            <a:endParaRPr lang="en-US" altLang="zh-TW" dirty="0"/>
          </a:p>
        </p:txBody>
      </p:sp>
      <p:sp>
        <p:nvSpPr>
          <p:cNvPr id="4" name="投影片編號版面配置區 3"/>
          <p:cNvSpPr>
            <a:spLocks noGrp="1"/>
          </p:cNvSpPr>
          <p:nvPr>
            <p:ph type="sldNum" sz="quarter" idx="5"/>
          </p:nvPr>
        </p:nvSpPr>
        <p:spPr/>
        <p:txBody>
          <a:bodyPr/>
          <a:lstStyle/>
          <a:p>
            <a:fld id="{F861EC57-EBD2-41E3-9C20-D392BACB6137}" type="slidenum">
              <a:rPr lang="zh-TW" altLang="en-US" smtClean="0"/>
              <a:t>17</a:t>
            </a:fld>
            <a:endParaRPr lang="zh-TW" altLang="en-US"/>
          </a:p>
        </p:txBody>
      </p:sp>
    </p:spTree>
    <p:extLst>
      <p:ext uri="{BB962C8B-B14F-4D97-AF65-F5344CB8AC3E}">
        <p14:creationId xmlns:p14="http://schemas.microsoft.com/office/powerpoint/2010/main" val="418779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15533" y="2201333"/>
            <a:ext cx="9152467" cy="2390795"/>
          </a:xfrm>
          <a:prstGeom prst="rect">
            <a:avLst/>
          </a:prstGeom>
        </p:spPr>
        <p:txBody>
          <a:bodyPr anchor="b">
            <a:noAutofit/>
          </a:bodyPr>
          <a:lstStyle>
            <a:lvl1pPr algn="l">
              <a:lnSpc>
                <a:spcPts val="8000"/>
              </a:lnSpc>
              <a:defRPr sz="10001"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Presentation</a:t>
            </a:r>
            <a:br>
              <a:rPr lang="en-US" dirty="0"/>
            </a:br>
            <a:r>
              <a:rPr lang="en-US" dirty="0"/>
              <a:t>Title</a:t>
            </a:r>
          </a:p>
        </p:txBody>
      </p:sp>
      <p:sp>
        <p:nvSpPr>
          <p:cNvPr id="3" name="サブタイトル 2"/>
          <p:cNvSpPr>
            <a:spLocks noGrp="1"/>
          </p:cNvSpPr>
          <p:nvPr>
            <p:ph type="subTitle" idx="1" hasCustomPrompt="1"/>
          </p:nvPr>
        </p:nvSpPr>
        <p:spPr>
          <a:xfrm>
            <a:off x="1524000" y="4679755"/>
            <a:ext cx="9144000" cy="408711"/>
          </a:xfrm>
          <a:prstGeom prst="rect">
            <a:avLst/>
          </a:prstGeom>
        </p:spPr>
        <p:txBody>
          <a:bodyPr>
            <a:noAutofit/>
          </a:bodyPr>
          <a:lstStyle>
            <a:lvl1pPr marL="0" indent="0" algn="l">
              <a:buNone/>
              <a:defRPr sz="2933" baseline="0">
                <a:solidFill>
                  <a:srgbClr val="FF6600"/>
                </a:solidFill>
                <a:latin typeface="+mj-lt"/>
                <a:ea typeface="A-OTF Gothic BBB Pro Medium" panose="020B0400000000000000" pitchFamily="34" charset="-128"/>
                <a:cs typeface="Clear Sans Light" panose="020B03030302020203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ltLang="ja-JP" dirty="0"/>
              <a:t>Author or subtitle here</a:t>
            </a:r>
            <a:endParaRPr lang="en-US" dirty="0"/>
          </a:p>
        </p:txBody>
      </p:sp>
      <p:sp>
        <p:nvSpPr>
          <p:cNvPr id="4" name="日付プレースホルダー 3"/>
          <p:cNvSpPr>
            <a:spLocks noGrp="1"/>
          </p:cNvSpPr>
          <p:nvPr>
            <p:ph type="dt" sz="half" idx="10"/>
          </p:nvPr>
        </p:nvSpPr>
        <p:spPr>
          <a:xfrm>
            <a:off x="1507067" y="5007409"/>
            <a:ext cx="9144000" cy="253279"/>
          </a:xfrm>
          <a:prstGeom prst="rect">
            <a:avLst/>
          </a:prstGeom>
        </p:spPr>
        <p:txBody>
          <a:bodyPr/>
          <a:lstStyle>
            <a:lvl1pPr algn="l">
              <a:defRPr sz="2133">
                <a:solidFill>
                  <a:schemeClr val="tx1">
                    <a:lumMod val="50000"/>
                    <a:lumOff val="50000"/>
                  </a:schemeClr>
                </a:solidFill>
                <a:latin typeface="+mj-lt"/>
                <a:ea typeface="A-OTF Gothic BBB Pro Medium" panose="020B0400000000000000" pitchFamily="34" charset="-128"/>
                <a:cs typeface="Clear Sans Light" panose="020B0303030202020304" pitchFamily="34" charset="0"/>
              </a:defRPr>
            </a:lvl1pPr>
          </a:lstStyle>
          <a:p>
            <a:endParaRPr lang="en-US" dirty="0"/>
          </a:p>
        </p:txBody>
      </p:sp>
      <p:cxnSp>
        <p:nvCxnSpPr>
          <p:cNvPr id="6" name="直線コネクタ 5"/>
          <p:cNvCxnSpPr/>
          <p:nvPr userDrawn="1"/>
        </p:nvCxnSpPr>
        <p:spPr>
          <a:xfrm>
            <a:off x="1524000" y="4571101"/>
            <a:ext cx="9144000" cy="0"/>
          </a:xfrm>
          <a:prstGeom prst="line">
            <a:avLst/>
          </a:prstGeom>
          <a:ln w="19050">
            <a:solidFill>
              <a:srgbClr val="FF66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99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048000" y="4135599"/>
            <a:ext cx="9135908" cy="1163976"/>
          </a:xfrm>
          <a:prstGeom prst="rect">
            <a:avLst/>
          </a:prstGeom>
        </p:spPr>
        <p:txBody>
          <a:bodyPr anchor="b">
            <a:noAutofit/>
          </a:bodyPr>
          <a:lstStyle>
            <a:lvl1pPr algn="l">
              <a:defRPr sz="4400"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Subtitle Here</a:t>
            </a:r>
          </a:p>
        </p:txBody>
      </p:sp>
      <p:sp>
        <p:nvSpPr>
          <p:cNvPr id="3" name="サブタイトル 2"/>
          <p:cNvSpPr>
            <a:spLocks noGrp="1"/>
          </p:cNvSpPr>
          <p:nvPr>
            <p:ph type="subTitle" idx="1" hasCustomPrompt="1"/>
          </p:nvPr>
        </p:nvSpPr>
        <p:spPr>
          <a:xfrm>
            <a:off x="3039908" y="5274528"/>
            <a:ext cx="9144000" cy="296817"/>
          </a:xfrm>
          <a:prstGeom prst="rect">
            <a:avLst/>
          </a:prstGeom>
        </p:spPr>
        <p:txBody>
          <a:bodyPr>
            <a:normAutofit/>
          </a:bodyPr>
          <a:lstStyle>
            <a:lvl1pPr marL="0" indent="0" algn="l">
              <a:buNone/>
              <a:defRPr sz="2000" baseline="0">
                <a:solidFill>
                  <a:srgbClr val="FF6600"/>
                </a:solidFill>
                <a:latin typeface="+mj-lt"/>
                <a:ea typeface="A-OTF Gothic BBB Pro Medium" panose="020B0400000000000000" pitchFamily="34" charset="-128"/>
                <a:cs typeface="Clear Sans Light" panose="020B03030302020203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ltLang="ja-JP" dirty="0"/>
              <a:t>A brief description here</a:t>
            </a:r>
            <a:endParaRPr lang="en-US" dirty="0"/>
          </a:p>
        </p:txBody>
      </p:sp>
      <p:cxnSp>
        <p:nvCxnSpPr>
          <p:cNvPr id="6" name="直線コネクタ 5"/>
          <p:cNvCxnSpPr/>
          <p:nvPr userDrawn="1"/>
        </p:nvCxnSpPr>
        <p:spPr>
          <a:xfrm>
            <a:off x="3048000" y="5219363"/>
            <a:ext cx="9144000" cy="0"/>
          </a:xfrm>
          <a:prstGeom prst="line">
            <a:avLst/>
          </a:prstGeom>
          <a:ln w="19050">
            <a:solidFill>
              <a:srgbClr val="FF66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43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pact - Single Line">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754743" y="2409371"/>
            <a:ext cx="10498667" cy="1857827"/>
          </a:xfrm>
          <a:prstGeom prst="rect">
            <a:avLst/>
          </a:prstGeom>
        </p:spPr>
        <p:txBody>
          <a:bodyPr anchor="b">
            <a:noAutofit/>
          </a:bodyPr>
          <a:lstStyle>
            <a:lvl1pPr algn="l">
              <a:defRPr sz="12001"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here</a:t>
            </a:r>
          </a:p>
        </p:txBody>
      </p:sp>
      <p:sp>
        <p:nvSpPr>
          <p:cNvPr id="4" name="サブタイトル 2"/>
          <p:cNvSpPr>
            <a:spLocks noGrp="1"/>
          </p:cNvSpPr>
          <p:nvPr>
            <p:ph type="subTitle" idx="1" hasCustomPrompt="1"/>
          </p:nvPr>
        </p:nvSpPr>
        <p:spPr>
          <a:xfrm>
            <a:off x="754743" y="4073675"/>
            <a:ext cx="9144000" cy="677333"/>
          </a:xfrm>
          <a:prstGeom prst="rect">
            <a:avLst/>
          </a:prstGeom>
        </p:spPr>
        <p:txBody>
          <a:bodyPr>
            <a:noAutofit/>
          </a:bodyPr>
          <a:lstStyle>
            <a:lvl1pPr marL="0" indent="0" algn="l">
              <a:buNone/>
              <a:defRPr sz="4000" baseline="0">
                <a:solidFill>
                  <a:srgbClr val="FF6600"/>
                </a:solidFill>
                <a:latin typeface="+mj-lt"/>
                <a:ea typeface="A-OTF Gothic BBB Pro Medium" panose="020B0400000000000000" pitchFamily="34" charset="-128"/>
                <a:cs typeface="Clear Sans Light" panose="020B03030302020203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ltLang="ja-JP" dirty="0"/>
              <a:t>Text here</a:t>
            </a:r>
            <a:endParaRPr lang="en-US" dirty="0"/>
          </a:p>
        </p:txBody>
      </p:sp>
    </p:spTree>
    <p:extLst>
      <p:ext uri="{BB962C8B-B14F-4D97-AF65-F5344CB8AC3E}">
        <p14:creationId xmlns:p14="http://schemas.microsoft.com/office/powerpoint/2010/main" val="293963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act - Double Lines">
    <p:spTree>
      <p:nvGrpSpPr>
        <p:cNvPr id="1" name=""/>
        <p:cNvGrpSpPr/>
        <p:nvPr/>
      </p:nvGrpSpPr>
      <p:grpSpPr>
        <a:xfrm>
          <a:off x="0" y="0"/>
          <a:ext cx="0" cy="0"/>
          <a:chOff x="0" y="0"/>
          <a:chExt cx="0" cy="0"/>
        </a:xfrm>
      </p:grpSpPr>
      <p:sp>
        <p:nvSpPr>
          <p:cNvPr id="3" name="タイトル 1"/>
          <p:cNvSpPr>
            <a:spLocks noGrp="1"/>
          </p:cNvSpPr>
          <p:nvPr>
            <p:ph type="ctrTitle" hasCustomPrompt="1"/>
          </p:nvPr>
        </p:nvSpPr>
        <p:spPr>
          <a:xfrm>
            <a:off x="754743" y="1432076"/>
            <a:ext cx="10498667" cy="3289903"/>
          </a:xfrm>
          <a:prstGeom prst="rect">
            <a:avLst/>
          </a:prstGeom>
        </p:spPr>
        <p:txBody>
          <a:bodyPr anchor="b">
            <a:noAutofit/>
          </a:bodyPr>
          <a:lstStyle>
            <a:lvl1pPr algn="l">
              <a:lnSpc>
                <a:spcPts val="10001"/>
              </a:lnSpc>
              <a:defRPr sz="12001"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a:t>
            </a:r>
            <a:br>
              <a:rPr lang="en-US" dirty="0"/>
            </a:br>
            <a:r>
              <a:rPr lang="en-US" dirty="0"/>
              <a:t>here</a:t>
            </a:r>
          </a:p>
        </p:txBody>
      </p:sp>
      <p:sp>
        <p:nvSpPr>
          <p:cNvPr id="4" name="サブタイトル 2"/>
          <p:cNvSpPr>
            <a:spLocks noGrp="1"/>
          </p:cNvSpPr>
          <p:nvPr>
            <p:ph type="subTitle" idx="1" hasCustomPrompt="1"/>
          </p:nvPr>
        </p:nvSpPr>
        <p:spPr>
          <a:xfrm>
            <a:off x="754743" y="4528456"/>
            <a:ext cx="9144000" cy="677333"/>
          </a:xfrm>
          <a:prstGeom prst="rect">
            <a:avLst/>
          </a:prstGeom>
        </p:spPr>
        <p:txBody>
          <a:bodyPr>
            <a:noAutofit/>
          </a:bodyPr>
          <a:lstStyle>
            <a:lvl1pPr marL="0" indent="0" algn="l">
              <a:buNone/>
              <a:defRPr sz="4000" baseline="0">
                <a:solidFill>
                  <a:srgbClr val="FF6600"/>
                </a:solidFill>
                <a:latin typeface="+mj-lt"/>
                <a:ea typeface="A-OTF Gothic BBB Pro Medium" panose="020B0400000000000000" pitchFamily="34" charset="-128"/>
                <a:cs typeface="Clear Sans Light" panose="020B03030302020203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ltLang="ja-JP" dirty="0"/>
              <a:t>Text here</a:t>
            </a:r>
            <a:endParaRPr lang="en-US" dirty="0"/>
          </a:p>
        </p:txBody>
      </p:sp>
    </p:spTree>
    <p:extLst>
      <p:ext uri="{BB962C8B-B14F-4D97-AF65-F5344CB8AC3E}">
        <p14:creationId xmlns:p14="http://schemas.microsoft.com/office/powerpoint/2010/main" val="402424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 - Separated">
    <p:spTree>
      <p:nvGrpSpPr>
        <p:cNvPr id="1" name=""/>
        <p:cNvGrpSpPr/>
        <p:nvPr/>
      </p:nvGrpSpPr>
      <p:grpSpPr>
        <a:xfrm>
          <a:off x="0" y="0"/>
          <a:ext cx="0" cy="0"/>
          <a:chOff x="0" y="0"/>
          <a:chExt cx="0" cy="0"/>
        </a:xfrm>
      </p:grpSpPr>
      <p:sp>
        <p:nvSpPr>
          <p:cNvPr id="5" name="正方形/長方形 4"/>
          <p:cNvSpPr/>
          <p:nvPr userDrawn="1"/>
        </p:nvSpPr>
        <p:spPr>
          <a:xfrm>
            <a:off x="7005562" y="0"/>
            <a:ext cx="518643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 name="タイトル 1"/>
          <p:cNvSpPr>
            <a:spLocks noGrp="1"/>
          </p:cNvSpPr>
          <p:nvPr>
            <p:ph type="ctrTitle" hasCustomPrompt="1"/>
          </p:nvPr>
        </p:nvSpPr>
        <p:spPr>
          <a:xfrm>
            <a:off x="193524" y="387048"/>
            <a:ext cx="6599162" cy="6154057"/>
          </a:xfrm>
          <a:prstGeom prst="rect">
            <a:avLst/>
          </a:prstGeom>
        </p:spPr>
        <p:txBody>
          <a:bodyPr anchor="ctr">
            <a:noAutofit/>
          </a:bodyPr>
          <a:lstStyle>
            <a:lvl1pPr algn="r">
              <a:lnSpc>
                <a:spcPts val="8667"/>
              </a:lnSpc>
              <a:defRPr sz="10667" baseline="0">
                <a:solidFill>
                  <a:schemeClr val="tx1">
                    <a:lumMod val="75000"/>
                    <a:lumOff val="25000"/>
                  </a:schemeClr>
                </a:solidFill>
                <a:latin typeface="+mj-lt"/>
                <a:ea typeface="A-OTF Gothic BBB Pro Medium" panose="020B0400000000000000" pitchFamily="34" charset="-128"/>
                <a:cs typeface="A-OTF Gothic BBB Pro Medium" panose="020B0400000000000000" pitchFamily="34" charset="-128"/>
              </a:defRPr>
            </a:lvl1pPr>
          </a:lstStyle>
          <a:p>
            <a:r>
              <a:rPr lang="en-US" dirty="0"/>
              <a:t>TEXt </a:t>
            </a:r>
            <a:br>
              <a:rPr lang="en-US" dirty="0"/>
            </a:br>
            <a:r>
              <a:rPr lang="en-US" dirty="0"/>
              <a:t>here</a:t>
            </a:r>
          </a:p>
        </p:txBody>
      </p:sp>
      <p:sp>
        <p:nvSpPr>
          <p:cNvPr id="4" name="サブタイトル 2"/>
          <p:cNvSpPr>
            <a:spLocks noGrp="1"/>
          </p:cNvSpPr>
          <p:nvPr>
            <p:ph type="subTitle" idx="1" hasCustomPrompt="1"/>
          </p:nvPr>
        </p:nvSpPr>
        <p:spPr>
          <a:xfrm>
            <a:off x="7179732" y="387048"/>
            <a:ext cx="4683277" cy="6154057"/>
          </a:xfrm>
          <a:prstGeom prst="rect">
            <a:avLst/>
          </a:prstGeom>
        </p:spPr>
        <p:txBody>
          <a:bodyPr anchor="ctr">
            <a:noAutofit/>
          </a:bodyPr>
          <a:lstStyle>
            <a:lvl1pPr marL="0" indent="0" algn="l">
              <a:lnSpc>
                <a:spcPts val="2667"/>
              </a:lnSpc>
              <a:buNone/>
              <a:defRPr sz="4000" baseline="0">
                <a:solidFill>
                  <a:srgbClr val="FF6600"/>
                </a:solidFill>
                <a:latin typeface="+mj-lt"/>
                <a:ea typeface="A-OTF Gothic BBB Pro Medium" panose="020B0400000000000000" pitchFamily="34" charset="-128"/>
                <a:cs typeface="Clear Sans Light" panose="020B03030302020203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ltLang="ja-JP" dirty="0"/>
              <a:t>Text here</a:t>
            </a:r>
          </a:p>
          <a:p>
            <a:r>
              <a:rPr lang="en-US" dirty="0"/>
              <a:t>Text Here</a:t>
            </a:r>
          </a:p>
        </p:txBody>
      </p:sp>
    </p:spTree>
    <p:extLst>
      <p:ext uri="{BB962C8B-B14F-4D97-AF65-F5344CB8AC3E}">
        <p14:creationId xmlns:p14="http://schemas.microsoft.com/office/powerpoint/2010/main" val="194831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23117" y="88235"/>
            <a:ext cx="11764609" cy="513344"/>
          </a:xfrm>
          <a:prstGeom prst="rect">
            <a:avLst/>
          </a:prstGeom>
        </p:spPr>
        <p:txBody>
          <a:bodyPr anchor="t"/>
          <a:lstStyle>
            <a:lvl1pPr>
              <a:defRPr baseline="0">
                <a:latin typeface="+mj-lt"/>
              </a:defRPr>
            </a:lvl1pPr>
          </a:lstStyle>
          <a:p>
            <a:r>
              <a:rPr lang="en-US" dirty="0"/>
              <a:t>Slide Title Here</a:t>
            </a:r>
          </a:p>
        </p:txBody>
      </p:sp>
      <p:sp>
        <p:nvSpPr>
          <p:cNvPr id="3" name="フッター プレースホルダー 2"/>
          <p:cNvSpPr>
            <a:spLocks noGrp="1"/>
          </p:cNvSpPr>
          <p:nvPr>
            <p:ph type="ftr" sz="quarter" idx="10"/>
          </p:nvPr>
        </p:nvSpPr>
        <p:spPr/>
        <p:txBody>
          <a:bodyPr/>
          <a:lstStyle>
            <a:lvl1pPr>
              <a:defRPr>
                <a:latin typeface="+mj-lt"/>
              </a:defRPr>
            </a:lvl1pPr>
          </a:lstStyle>
          <a:p>
            <a:r>
              <a:rPr lang="en-US" dirty="0"/>
              <a:t>Presentation Title Here</a:t>
            </a:r>
          </a:p>
        </p:txBody>
      </p:sp>
      <p:sp>
        <p:nvSpPr>
          <p:cNvPr id="4" name="スライド番号プレースホルダー 3"/>
          <p:cNvSpPr>
            <a:spLocks noGrp="1"/>
          </p:cNvSpPr>
          <p:nvPr>
            <p:ph type="sldNum" sz="quarter" idx="11"/>
          </p:nvPr>
        </p:nvSpPr>
        <p:spPr/>
        <p:txBody>
          <a:bodyPr/>
          <a:lstStyle>
            <a:lvl1pPr>
              <a:defRPr>
                <a:latin typeface="+mj-lt"/>
              </a:defRPr>
            </a:lvl1pPr>
          </a:lstStyle>
          <a:p>
            <a:fld id="{DAEF4D36-AE85-49C9-90DE-66D02B257272}" type="slidenum">
              <a:rPr lang="en-US" smtClean="0"/>
              <a:pPr/>
              <a:t>‹#›</a:t>
            </a:fld>
            <a:endParaRPr lang="en-US" dirty="0"/>
          </a:p>
        </p:txBody>
      </p:sp>
      <p:sp>
        <p:nvSpPr>
          <p:cNvPr id="6" name="サブタイトル 2"/>
          <p:cNvSpPr>
            <a:spLocks noGrp="1"/>
          </p:cNvSpPr>
          <p:nvPr>
            <p:ph type="subTitle" idx="1" hasCustomPrompt="1"/>
          </p:nvPr>
        </p:nvSpPr>
        <p:spPr>
          <a:xfrm>
            <a:off x="323117" y="605577"/>
            <a:ext cx="11764609" cy="296817"/>
          </a:xfrm>
          <a:prstGeom prst="rect">
            <a:avLst/>
          </a:prstGeom>
        </p:spPr>
        <p:txBody>
          <a:bodyPr>
            <a:normAutofit/>
          </a:bodyPr>
          <a:lstStyle>
            <a:lvl1pPr marL="0" indent="0" algn="l">
              <a:buNone/>
              <a:defRPr sz="2000" baseline="0">
                <a:solidFill>
                  <a:srgbClr val="FF6600"/>
                </a:solidFill>
                <a:latin typeface="+mj-lt"/>
                <a:ea typeface="A-OTF Gothic BBB Pro Medium" panose="020B0400000000000000" pitchFamily="34" charset="-128"/>
                <a:cs typeface="Clear Sans Light" panose="020B0303030202020304"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ltLang="ja-JP" dirty="0"/>
              <a:t>A brief description here</a:t>
            </a:r>
            <a:endParaRPr lang="en-US" dirty="0"/>
          </a:p>
        </p:txBody>
      </p:sp>
      <p:sp>
        <p:nvSpPr>
          <p:cNvPr id="12" name="テキスト プレースホルダー 8"/>
          <p:cNvSpPr>
            <a:spLocks noGrp="1"/>
          </p:cNvSpPr>
          <p:nvPr>
            <p:ph type="body" sz="quarter" idx="13" hasCustomPrompt="1"/>
          </p:nvPr>
        </p:nvSpPr>
        <p:spPr>
          <a:xfrm>
            <a:off x="607749" y="1403365"/>
            <a:ext cx="4951495" cy="423699"/>
          </a:xfrm>
          <a:prstGeom prst="rect">
            <a:avLst/>
          </a:prstGeom>
        </p:spPr>
        <p:txBody>
          <a:bodyPr anchor="b"/>
          <a:lstStyle>
            <a:lvl1pPr algn="l">
              <a:defRPr sz="2400" baseline="0">
                <a:solidFill>
                  <a:srgbClr val="FF6600"/>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sp>
        <p:nvSpPr>
          <p:cNvPr id="13" name="テキスト プレースホルダー 8"/>
          <p:cNvSpPr>
            <a:spLocks noGrp="1"/>
          </p:cNvSpPr>
          <p:nvPr>
            <p:ph type="body" sz="quarter" idx="14" hasCustomPrompt="1"/>
          </p:nvPr>
        </p:nvSpPr>
        <p:spPr>
          <a:xfrm>
            <a:off x="603018" y="1861247"/>
            <a:ext cx="4960409" cy="4215401"/>
          </a:xfrm>
          <a:prstGeom prst="rect">
            <a:avLst/>
          </a:prstGeom>
        </p:spPr>
        <p:txBody>
          <a:bodyPr anchor="t"/>
          <a:lstStyle>
            <a:lvl1pPr algn="l">
              <a:lnSpc>
                <a:spcPts val="1867"/>
              </a:lnSpc>
              <a:defRPr sz="1467"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14" name="直線コネクタ 13"/>
          <p:cNvCxnSpPr/>
          <p:nvPr userDrawn="1"/>
        </p:nvCxnSpPr>
        <p:spPr>
          <a:xfrm>
            <a:off x="607749" y="1795549"/>
            <a:ext cx="4951495" cy="0"/>
          </a:xfrm>
          <a:prstGeom prst="line">
            <a:avLst/>
          </a:prstGeom>
          <a:ln w="19050">
            <a:solidFill>
              <a:srgbClr val="FF66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8"/>
          <p:cNvSpPr>
            <a:spLocks noGrp="1"/>
          </p:cNvSpPr>
          <p:nvPr>
            <p:ph type="body" sz="quarter" idx="16" hasCustomPrompt="1"/>
          </p:nvPr>
        </p:nvSpPr>
        <p:spPr>
          <a:xfrm>
            <a:off x="6089311" y="1403365"/>
            <a:ext cx="4951495" cy="423699"/>
          </a:xfrm>
          <a:prstGeom prst="rect">
            <a:avLst/>
          </a:prstGeom>
        </p:spPr>
        <p:txBody>
          <a:bodyPr anchor="b"/>
          <a:lstStyle>
            <a:lvl1pPr marL="0" marR="0" indent="0" algn="l" defTabSz="914446" rtl="0" eaLnBrk="1" fontAlgn="auto" latinLnBrk="0" hangingPunct="1">
              <a:lnSpc>
                <a:spcPct val="90000"/>
              </a:lnSpc>
              <a:spcBef>
                <a:spcPts val="1000"/>
              </a:spcBef>
              <a:spcAft>
                <a:spcPts val="0"/>
              </a:spcAft>
              <a:buClrTx/>
              <a:buSzTx/>
              <a:buFont typeface="Wingdings" panose="05000000000000000000" pitchFamily="2" charset="2"/>
              <a:buNone/>
              <a:tabLst/>
              <a:defRPr sz="2400" baseline="0">
                <a:solidFill>
                  <a:srgbClr val="FF6600"/>
                </a:solidFill>
                <a:latin typeface="+mj-lt"/>
                <a:ea typeface="A-OTF Gothic BBB Pro Medium" panose="020B0400000000000000" pitchFamily="34" charset="-128"/>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marL="0" marR="0" lvl="0" indent="0" algn="l" defTabSz="914446"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altLang="ja-JP" dirty="0"/>
              <a:t>Text here</a:t>
            </a:r>
            <a:endParaRPr lang="ja-JP" altLang="en-US" dirty="0"/>
          </a:p>
        </p:txBody>
      </p:sp>
      <p:sp>
        <p:nvSpPr>
          <p:cNvPr id="21" name="テキスト プレースホルダー 8"/>
          <p:cNvSpPr>
            <a:spLocks noGrp="1"/>
          </p:cNvSpPr>
          <p:nvPr>
            <p:ph type="body" sz="quarter" idx="17" hasCustomPrompt="1"/>
          </p:nvPr>
        </p:nvSpPr>
        <p:spPr>
          <a:xfrm>
            <a:off x="6084580" y="1861247"/>
            <a:ext cx="4960409" cy="4215401"/>
          </a:xfrm>
          <a:prstGeom prst="rect">
            <a:avLst/>
          </a:prstGeom>
        </p:spPr>
        <p:txBody>
          <a:bodyPr anchor="t"/>
          <a:lstStyle>
            <a:lvl1pPr algn="l">
              <a:lnSpc>
                <a:spcPts val="1867"/>
              </a:lnSpc>
              <a:defRPr sz="1467" baseline="0">
                <a:solidFill>
                  <a:schemeClr val="tx1">
                    <a:lumMod val="65000"/>
                    <a:lumOff val="35000"/>
                  </a:schemeClr>
                </a:solidFill>
                <a:latin typeface="+mn-lt"/>
                <a:ea typeface="Roboto" panose="02000000000000000000" pitchFamily="2" charset="0"/>
                <a:cs typeface="A-OTF Gothic BBB Pro Medium" panose="020B0400000000000000" pitchFamily="34" charset="-128"/>
              </a:defRPr>
            </a:lvl1pPr>
            <a:lvl2pPr>
              <a:defRPr>
                <a:latin typeface="Bebas Neue Bold" panose="020B0606020202050201" pitchFamily="34" charset="0"/>
              </a:defRPr>
            </a:lvl2pPr>
            <a:lvl3pPr>
              <a:defRPr>
                <a:latin typeface="Bebas Neue Bold" panose="020B0606020202050201" pitchFamily="34" charset="0"/>
              </a:defRPr>
            </a:lvl3pPr>
            <a:lvl4pPr>
              <a:defRPr>
                <a:latin typeface="Bebas Neue Bold" panose="020B0606020202050201" pitchFamily="34" charset="0"/>
              </a:defRPr>
            </a:lvl4pPr>
            <a:lvl5pPr>
              <a:defRPr>
                <a:latin typeface="Bebas Neue Bold" panose="020B0606020202050201" pitchFamily="34" charset="0"/>
              </a:defRPr>
            </a:lvl5pPr>
          </a:lstStyle>
          <a:p>
            <a:pPr lvl="0"/>
            <a:r>
              <a:rPr lang="en-US" altLang="ja-JP" dirty="0"/>
              <a:t>Text Here</a:t>
            </a:r>
            <a:endParaRPr lang="ja-JP" altLang="en-US" dirty="0"/>
          </a:p>
        </p:txBody>
      </p:sp>
      <p:cxnSp>
        <p:nvCxnSpPr>
          <p:cNvPr id="22" name="直線コネクタ 21"/>
          <p:cNvCxnSpPr/>
          <p:nvPr userDrawn="1"/>
        </p:nvCxnSpPr>
        <p:spPr>
          <a:xfrm>
            <a:off x="6089311" y="1795549"/>
            <a:ext cx="4951495" cy="0"/>
          </a:xfrm>
          <a:prstGeom prst="line">
            <a:avLst/>
          </a:prstGeom>
          <a:ln w="19050">
            <a:solidFill>
              <a:srgbClr val="FF66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1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2131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3D726E5-C770-425B-980D-DC5664D377B3}" type="slidenum">
              <a:rPr lang="zh-TW" altLang="en-US"/>
              <a:pPr>
                <a:defRPr/>
              </a:pPr>
              <a:t>‹#›</a:t>
            </a:fld>
            <a:endParaRPr lang="en-US" altLang="zh-TW"/>
          </a:p>
        </p:txBody>
      </p:sp>
    </p:spTree>
    <p:extLst>
      <p:ext uri="{BB962C8B-B14F-4D97-AF65-F5344CB8AC3E}">
        <p14:creationId xmlns:p14="http://schemas.microsoft.com/office/powerpoint/2010/main" val="146678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49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494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Lst>
  <p:hf sldNum="0" hdr="0" ftr="0" dt="0"/>
  <p:txStyles>
    <p:title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p:titleStyle>
    <p:bodyStyle>
      <a:lvl1pPr marL="228611" indent="-228611" algn="l" defTabSz="914446" rtl="0" eaLnBrk="1" latinLnBrk="0" hangingPunct="1">
        <a:lnSpc>
          <a:spcPct val="90000"/>
        </a:lnSpc>
        <a:spcBef>
          <a:spcPts val="1000"/>
        </a:spcBef>
        <a:buFont typeface="Wingdings" panose="05000000000000000000" pitchFamily="2" charset="2"/>
        <a:buChar char=""/>
        <a:defRPr sz="1800" kern="1200">
          <a:solidFill>
            <a:schemeClr val="tx1"/>
          </a:solidFill>
          <a:latin typeface="Aller Light" panose="02000503000000020004" pitchFamily="2" charset="0"/>
          <a:ea typeface="A-OTF Shin Go Pro L" panose="020B0300000000000000" pitchFamily="34" charset="-128"/>
          <a:cs typeface="+mn-cs"/>
        </a:defRPr>
      </a:lvl1pPr>
      <a:lvl2pPr marL="457223" indent="-228611" algn="l" defTabSz="914446" rtl="0" eaLnBrk="1" latinLnBrk="0" hangingPunct="1">
        <a:lnSpc>
          <a:spcPct val="90000"/>
        </a:lnSpc>
        <a:spcBef>
          <a:spcPts val="500"/>
        </a:spcBef>
        <a:buFont typeface="Wingdings" panose="05000000000000000000" pitchFamily="2" charset="2"/>
        <a:buChar char=""/>
        <a:defRPr sz="1600" kern="1200">
          <a:solidFill>
            <a:schemeClr val="tx1"/>
          </a:solidFill>
          <a:latin typeface="Aller Light" panose="02000503000000020004" pitchFamily="2" charset="0"/>
          <a:ea typeface="A-OTF Shin Go Pro L" panose="020B0300000000000000" pitchFamily="34" charset="-128"/>
          <a:cs typeface="+mn-cs"/>
        </a:defRPr>
      </a:lvl2pPr>
      <a:lvl3pPr marL="731557" indent="-228611" algn="l" defTabSz="914446" rtl="0" eaLnBrk="1" latinLnBrk="0" hangingPunct="1">
        <a:lnSpc>
          <a:spcPct val="90000"/>
        </a:lnSpc>
        <a:spcBef>
          <a:spcPts val="600"/>
        </a:spcBef>
        <a:buFont typeface="Wingdings" panose="05000000000000000000" pitchFamily="2" charset="2"/>
        <a:buChar char=""/>
        <a:defRPr sz="1600" kern="1200">
          <a:solidFill>
            <a:schemeClr val="tx1"/>
          </a:solidFill>
          <a:latin typeface="Aller Light" panose="02000503000000020004" pitchFamily="2" charset="0"/>
          <a:ea typeface="A-OTF Shin Go Pro L" panose="020B0300000000000000" pitchFamily="34" charset="-128"/>
          <a:cs typeface="+mn-cs"/>
        </a:defRPr>
      </a:lvl3pPr>
      <a:lvl4pPr marL="1005890" indent="-228611" algn="l" defTabSz="914446" rtl="0" eaLnBrk="1" latinLnBrk="0" hangingPunct="1">
        <a:lnSpc>
          <a:spcPct val="90000"/>
        </a:lnSpc>
        <a:spcBef>
          <a:spcPts val="600"/>
        </a:spcBef>
        <a:buFont typeface="Wingdings" panose="05000000000000000000" pitchFamily="2" charset="2"/>
        <a:buChar char=""/>
        <a:defRPr sz="1400" kern="1200">
          <a:solidFill>
            <a:schemeClr val="tx1"/>
          </a:solidFill>
          <a:latin typeface="Aller Light" panose="02000503000000020004" pitchFamily="2" charset="0"/>
          <a:ea typeface="A-OTF Shin Go Pro L" panose="020B0300000000000000" pitchFamily="34" charset="-128"/>
          <a:cs typeface="+mn-cs"/>
        </a:defRPr>
      </a:lvl4pPr>
      <a:lvl5pPr marL="1280224" indent="-228611" algn="l" defTabSz="914446" rtl="0" eaLnBrk="1" latinLnBrk="0" hangingPunct="1">
        <a:lnSpc>
          <a:spcPct val="90000"/>
        </a:lnSpc>
        <a:spcBef>
          <a:spcPts val="600"/>
        </a:spcBef>
        <a:buFont typeface="Wingdings" panose="05000000000000000000" pitchFamily="2" charset="2"/>
        <a:buChar char=""/>
        <a:defRPr sz="1400" kern="1200">
          <a:solidFill>
            <a:schemeClr val="tx1"/>
          </a:solidFill>
          <a:latin typeface="Aller Light" panose="02000503000000020004" pitchFamily="2" charset="0"/>
          <a:ea typeface="A-OTF Shin Go Pro L" panose="020B0300000000000000" pitchFamily="34" charset="-128"/>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law.moj.gov.tw/LawClass/LawAll.aspx?PCode=N0030014" TargetMode="External"/><Relationship Id="rId2" Type="http://schemas.openxmlformats.org/officeDocument/2006/relationships/hyperlink" Target="https://law.moj.gov.tw/lawclass/lawall.aspx?pcode=n006000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8.xml"/><Relationship Id="rId4" Type="http://schemas.openxmlformats.org/officeDocument/2006/relationships/hyperlink" Target="https://www.nbphe.org/cph-content-outlin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1529E042-0AE5-44E9-B99B-69351E03F0F5}"/>
              </a:ext>
            </a:extLst>
          </p:cNvPr>
          <p:cNvGrpSpPr/>
          <p:nvPr/>
        </p:nvGrpSpPr>
        <p:grpSpPr>
          <a:xfrm>
            <a:off x="0" y="0"/>
            <a:ext cx="685800" cy="6858000"/>
            <a:chOff x="0" y="0"/>
            <a:chExt cx="270933" cy="2709333"/>
          </a:xfrm>
        </p:grpSpPr>
        <p:sp>
          <p:nvSpPr>
            <p:cNvPr id="9" name="Freeform 3">
              <a:extLst>
                <a:ext uri="{FF2B5EF4-FFF2-40B4-BE49-F238E27FC236}">
                  <a16:creationId xmlns:a16="http://schemas.microsoft.com/office/drawing/2014/main" id="{7CC94B16-10CA-4876-AA38-79201C94A669}"/>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10" name="TextBox 4">
              <a:extLst>
                <a:ext uri="{FF2B5EF4-FFF2-40B4-BE49-F238E27FC236}">
                  <a16:creationId xmlns:a16="http://schemas.microsoft.com/office/drawing/2014/main" id="{790EE195-838F-44F8-8E6A-5EF31189BFA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11" name="Group 8">
            <a:extLst>
              <a:ext uri="{FF2B5EF4-FFF2-40B4-BE49-F238E27FC236}">
                <a16:creationId xmlns:a16="http://schemas.microsoft.com/office/drawing/2014/main" id="{685A10DF-B25D-427B-A037-30D521E95693}"/>
              </a:ext>
            </a:extLst>
          </p:cNvPr>
          <p:cNvGrpSpPr/>
          <p:nvPr/>
        </p:nvGrpSpPr>
        <p:grpSpPr>
          <a:xfrm rot="5400000">
            <a:off x="5765100" y="458890"/>
            <a:ext cx="661802" cy="12192000"/>
            <a:chOff x="0" y="0"/>
            <a:chExt cx="261453" cy="4816593"/>
          </a:xfrm>
        </p:grpSpPr>
        <p:sp>
          <p:nvSpPr>
            <p:cNvPr id="12" name="Freeform 9">
              <a:extLst>
                <a:ext uri="{FF2B5EF4-FFF2-40B4-BE49-F238E27FC236}">
                  <a16:creationId xmlns:a16="http://schemas.microsoft.com/office/drawing/2014/main" id="{44EAC8A3-FED3-4FB8-B404-72712399001E}"/>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13" name="TextBox 10">
              <a:extLst>
                <a:ext uri="{FF2B5EF4-FFF2-40B4-BE49-F238E27FC236}">
                  <a16:creationId xmlns:a16="http://schemas.microsoft.com/office/drawing/2014/main" id="{94E46BAF-3E31-4129-8DAB-2889DF0BA722}"/>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5" name="タイトル 1"/>
          <p:cNvSpPr txBox="1">
            <a:spLocks/>
          </p:cNvSpPr>
          <p:nvPr/>
        </p:nvSpPr>
        <p:spPr>
          <a:xfrm>
            <a:off x="993423" y="1608694"/>
            <a:ext cx="4245621" cy="881829"/>
          </a:xfrm>
          <a:prstGeom prst="rect">
            <a:avLst/>
          </a:prstGeom>
        </p:spPr>
        <p:txBody>
          <a:bodyPr anchor="b">
            <a:noAutofit/>
          </a:bodyPr>
          <a:lstStyle>
            <a:lvl1pPr algn="ctr" defTabSz="914400" rtl="0" eaLnBrk="1" latinLnBrk="0" hangingPunct="1">
              <a:lnSpc>
                <a:spcPct val="90000"/>
              </a:lnSpc>
              <a:spcBef>
                <a:spcPct val="0"/>
              </a:spcBef>
              <a:buNone/>
              <a:defRPr sz="6000" kern="1200" baseline="0">
                <a:solidFill>
                  <a:schemeClr val="tx1">
                    <a:lumMod val="75000"/>
                    <a:lumOff val="25000"/>
                  </a:schemeClr>
                </a:solidFill>
                <a:latin typeface="Bebas Neue Bold" panose="020B0606020202050201" pitchFamily="34" charset="0"/>
                <a:ea typeface="A-OTF Gothic BBB Pro Medium" panose="020B0400000000000000" pitchFamily="34" charset="-128"/>
                <a:cs typeface="A-OTF Gothic BBB Pro Medium" panose="020B0400000000000000" pitchFamily="34" charset="-128"/>
              </a:defRPr>
            </a:lvl1pPr>
          </a:lstStyle>
          <a:p>
            <a:pPr algn="l" defTabSz="609630"/>
            <a:r>
              <a:rPr lang="en-US" sz="4800" u="sng" dirty="0">
                <a:solidFill>
                  <a:srgbClr val="FF6600"/>
                </a:solidFill>
                <a:latin typeface="微軟正黑體" panose="020B0604030504040204" pitchFamily="34" charset="-120"/>
                <a:ea typeface="微軟正黑體" panose="020B0604030504040204" pitchFamily="34" charset="-120"/>
              </a:rPr>
              <a:t>113</a:t>
            </a:r>
            <a:r>
              <a:rPr lang="zh-TW" altLang="en-US" sz="4800" u="sng" dirty="0">
                <a:solidFill>
                  <a:srgbClr val="FF6600"/>
                </a:solidFill>
                <a:latin typeface="微軟正黑體" panose="020B0604030504040204" pitchFamily="34" charset="-120"/>
                <a:ea typeface="微軟正黑體" panose="020B0604030504040204" pitchFamily="34" charset="-120"/>
              </a:rPr>
              <a:t>學年度</a:t>
            </a:r>
            <a:endParaRPr lang="en-US" sz="4800" u="sng" dirty="0">
              <a:solidFill>
                <a:srgbClr val="FF6600"/>
              </a:solidFill>
              <a:latin typeface="微軟正黑體" panose="020B0604030504040204" pitchFamily="34" charset="-120"/>
              <a:ea typeface="微軟正黑體" panose="020B0604030504040204" pitchFamily="34" charset="-120"/>
            </a:endParaRPr>
          </a:p>
        </p:txBody>
      </p:sp>
      <p:sp>
        <p:nvSpPr>
          <p:cNvPr id="7" name="タイトル 6"/>
          <p:cNvSpPr>
            <a:spLocks noGrp="1"/>
          </p:cNvSpPr>
          <p:nvPr>
            <p:ph type="ctrTitle"/>
          </p:nvPr>
        </p:nvSpPr>
        <p:spPr>
          <a:xfrm>
            <a:off x="1519766" y="2227971"/>
            <a:ext cx="9152467" cy="2390795"/>
          </a:xfrm>
        </p:spPr>
        <p:txBody>
          <a:bodyPr/>
          <a:lstStyle/>
          <a:p>
            <a:r>
              <a:rPr lang="zh-TW" altLang="en-US" sz="5400" b="1" dirty="0">
                <a:solidFill>
                  <a:srgbClr val="7030A0"/>
                </a:solidFill>
                <a:latin typeface="微軟正黑體" panose="020B0604030504040204" pitchFamily="34" charset="-120"/>
                <a:ea typeface="微軟正黑體" panose="020B0604030504040204" pitchFamily="34" charset="-120"/>
              </a:rPr>
              <a:t>公共衛生碩士學位學程</a:t>
            </a:r>
            <a:br>
              <a:rPr lang="en-US" altLang="zh-TW" sz="5400" b="1" dirty="0">
                <a:solidFill>
                  <a:srgbClr val="7030A0"/>
                </a:solidFill>
                <a:latin typeface="微軟正黑體" panose="020B0604030504040204" pitchFamily="34" charset="-120"/>
                <a:ea typeface="微軟正黑體" panose="020B0604030504040204" pitchFamily="34" charset="-120"/>
              </a:rPr>
            </a:br>
            <a:r>
              <a:rPr lang="en-US" altLang="zh-TW" sz="5400" b="1" dirty="0">
                <a:solidFill>
                  <a:srgbClr val="7030A0"/>
                </a:solidFill>
                <a:latin typeface="微軟正黑體" panose="020B0604030504040204" pitchFamily="34" charset="-120"/>
                <a:ea typeface="微軟正黑體" panose="020B0604030504040204" pitchFamily="34" charset="-120"/>
              </a:rPr>
              <a:t>113</a:t>
            </a:r>
            <a:r>
              <a:rPr lang="zh-TW" altLang="en-US" sz="5400" b="1" dirty="0">
                <a:solidFill>
                  <a:srgbClr val="7030A0"/>
                </a:solidFill>
                <a:latin typeface="微軟正黑體" panose="020B0604030504040204" pitchFamily="34" charset="-120"/>
                <a:ea typeface="微軟正黑體" panose="020B0604030504040204" pitchFamily="34" charset="-120"/>
              </a:rPr>
              <a:t>學年度　實務實習說明會</a:t>
            </a:r>
            <a:endParaRPr lang="en-US" sz="5400" b="1" dirty="0">
              <a:solidFill>
                <a:srgbClr val="7030A0"/>
              </a:solidFill>
              <a:latin typeface="微軟正黑體" panose="020B0604030504040204" pitchFamily="34" charset="-120"/>
              <a:ea typeface="微軟正黑體" panose="020B0604030504040204" pitchFamily="34" charset="-120"/>
            </a:endParaRPr>
          </a:p>
        </p:txBody>
      </p:sp>
      <p:pic>
        <p:nvPicPr>
          <p:cNvPr id="2" name="圖片 5" descr="MPH_logo.gif">
            <a:extLst>
              <a:ext uri="{FF2B5EF4-FFF2-40B4-BE49-F238E27FC236}">
                <a16:creationId xmlns:a16="http://schemas.microsoft.com/office/drawing/2014/main" id="{8010F1F7-E793-9C39-FA17-3962C0D7F4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363" y="-102640"/>
            <a:ext cx="4574288" cy="40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a:extLst>
              <a:ext uri="{FF2B5EF4-FFF2-40B4-BE49-F238E27FC236}">
                <a16:creationId xmlns:a16="http://schemas.microsoft.com/office/drawing/2014/main" id="{8FA47286-D0BF-4D37-8230-C1C584E9E57E}"/>
              </a:ext>
            </a:extLst>
          </p:cNvPr>
          <p:cNvSpPr txBox="1"/>
          <p:nvPr/>
        </p:nvSpPr>
        <p:spPr>
          <a:xfrm>
            <a:off x="9555152" y="6211669"/>
            <a:ext cx="2291012" cy="646331"/>
          </a:xfrm>
          <a:prstGeom prst="rect">
            <a:avLst/>
          </a:prstGeom>
          <a:noFill/>
        </p:spPr>
        <p:txBody>
          <a:bodyPr wrap="none" rtlCol="0">
            <a:spAutoFit/>
          </a:bodyPr>
          <a:lstStyle/>
          <a:p>
            <a:r>
              <a:rPr lang="en-US" altLang="zh-TW" sz="3600" dirty="0">
                <a:solidFill>
                  <a:schemeClr val="tx1">
                    <a:lumMod val="85000"/>
                    <a:lumOff val="15000"/>
                  </a:schemeClr>
                </a:solidFill>
                <a:latin typeface="Aller Light" panose="02000503000000020004" pitchFamily="2" charset="0"/>
                <a:ea typeface="A-OTF Shin Go Pro L" panose="020B0300000000000000" pitchFamily="34" charset="-128"/>
              </a:rPr>
              <a:t>2025.03.04</a:t>
            </a:r>
            <a:endParaRPr lang="zh-TW" altLang="en-US" sz="3600" dirty="0" err="1">
              <a:solidFill>
                <a:schemeClr val="tx1">
                  <a:lumMod val="85000"/>
                  <a:lumOff val="15000"/>
                </a:schemeClr>
              </a:solidFill>
              <a:latin typeface="Aller Light" panose="02000503000000020004" pitchFamily="2" charset="0"/>
              <a:ea typeface="A-OTF Shin Go Pro L" panose="020B0300000000000000" pitchFamily="34" charset="-128"/>
            </a:endParaRPr>
          </a:p>
        </p:txBody>
      </p:sp>
      <p:pic>
        <p:nvPicPr>
          <p:cNvPr id="6" name="圖片 5">
            <a:extLst>
              <a:ext uri="{FF2B5EF4-FFF2-40B4-BE49-F238E27FC236}">
                <a16:creationId xmlns:a16="http://schemas.microsoft.com/office/drawing/2014/main" id="{2F3DA582-8ACA-430E-BB19-7A406FA3C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676053" cy="1763486"/>
          </a:xfrm>
          <a:prstGeom prst="rect">
            <a:avLst/>
          </a:prstGeom>
        </p:spPr>
      </p:pic>
    </p:spTree>
    <p:extLst>
      <p:ext uri="{BB962C8B-B14F-4D97-AF65-F5344CB8AC3E}">
        <p14:creationId xmlns:p14="http://schemas.microsoft.com/office/powerpoint/2010/main" val="751249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9">
            <a:extLst>
              <a:ext uri="{FF2B5EF4-FFF2-40B4-BE49-F238E27FC236}">
                <a16:creationId xmlns:a16="http://schemas.microsoft.com/office/drawing/2014/main" id="{F34862E1-8A9C-45B8-A979-1A1C09B074D6}"/>
              </a:ext>
            </a:extLst>
          </p:cNvPr>
          <p:cNvSpPr txBox="1">
            <a:spLocks/>
          </p:cNvSpPr>
          <p:nvPr/>
        </p:nvSpPr>
        <p:spPr>
          <a:xfrm>
            <a:off x="685800" y="-1"/>
            <a:ext cx="12192000" cy="1365138"/>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nSpc>
                <a:spcPts val="4800"/>
              </a:lnSpc>
            </a:pPr>
            <a:r>
              <a:rPr lang="en-US" altLang="zh-TW" sz="4400" dirty="0"/>
              <a:t>Health Policy and Management</a:t>
            </a:r>
            <a:br>
              <a:rPr lang="en-US" altLang="zh-TW" sz="4400" dirty="0"/>
            </a:br>
            <a:r>
              <a:rPr lang="en-US" altLang="zh-TW" sz="3600" dirty="0"/>
              <a:t>Concentration Competencies</a:t>
            </a:r>
            <a:br>
              <a:rPr lang="en-US" altLang="zh-TW" sz="3600" dirty="0"/>
            </a:br>
            <a:r>
              <a:rPr lang="zh-TW" altLang="en-US" sz="3600" dirty="0"/>
              <a:t>健康政策與管理領域能力</a:t>
            </a:r>
            <a:endParaRPr lang="en-US" sz="4400" dirty="0"/>
          </a:p>
        </p:txBody>
      </p:sp>
      <p:sp>
        <p:nvSpPr>
          <p:cNvPr id="11" name="サブタイトル 5">
            <a:extLst>
              <a:ext uri="{FF2B5EF4-FFF2-40B4-BE49-F238E27FC236}">
                <a16:creationId xmlns:a16="http://schemas.microsoft.com/office/drawing/2014/main" id="{7D0A3887-E6D2-4E2D-A2E0-E6AE3809D997}"/>
              </a:ext>
            </a:extLst>
          </p:cNvPr>
          <p:cNvSpPr txBox="1">
            <a:spLocks/>
          </p:cNvSpPr>
          <p:nvPr/>
        </p:nvSpPr>
        <p:spPr>
          <a:xfrm>
            <a:off x="685800" y="1924850"/>
            <a:ext cx="11506200" cy="4413516"/>
          </a:xfrm>
          <a:prstGeom prst="rect">
            <a:avLst/>
          </a:prstGeom>
        </p:spPr>
        <p:txBody>
          <a:bodyPr wrap="square">
            <a:spAutoFit/>
          </a:bodyPr>
          <a:lstStyle>
            <a:defPPr>
              <a:defRPr lang="en-US"/>
            </a:defPPr>
            <a:lvl1pPr defTabSz="1088556">
              <a:spcBef>
                <a:spcPct val="20000"/>
              </a:spcBef>
              <a:defRPr b="1"/>
            </a:lvl1pPr>
            <a:lvl2pPr marL="552028" indent="-240012" defTabSz="1088556">
              <a:spcBef>
                <a:spcPct val="20000"/>
              </a:spcBef>
              <a:buFontTx/>
              <a:buChar char="●"/>
              <a:defRPr sz="1600"/>
            </a:lvl2pPr>
            <a:lvl3pPr marL="792040" indent="-240012" defTabSz="1088556">
              <a:spcBef>
                <a:spcPct val="20000"/>
              </a:spcBef>
              <a:buFontTx/>
              <a:buChar char="●"/>
              <a:defRPr sz="1600"/>
            </a:lvl3pPr>
            <a:lvl4pPr marL="1904973" indent="-272139" defTabSz="1088556">
              <a:spcBef>
                <a:spcPct val="20000"/>
              </a:spcBef>
              <a:buFontTx/>
              <a:buChar char="●"/>
              <a:defRPr sz="1600"/>
            </a:lvl4pPr>
            <a:lvl5pPr marL="2449251" indent="-272139" defTabSz="1088556">
              <a:spcBef>
                <a:spcPct val="20000"/>
              </a:spcBef>
              <a:buFontTx/>
              <a:buChar char="●"/>
              <a:defRPr sz="1600"/>
            </a:lvl5pPr>
            <a:lvl6pPr marL="2993530" indent="-272139" defTabSz="1088556">
              <a:spcBef>
                <a:spcPct val="20000"/>
              </a:spcBef>
              <a:buFont typeface="Arial" panose="020B0604020202020204" pitchFamily="34" charset="0"/>
              <a:buChar char="•"/>
              <a:defRPr sz="2400"/>
            </a:lvl6pPr>
            <a:lvl7pPr marL="3537808" indent="-272139" defTabSz="1088556">
              <a:spcBef>
                <a:spcPct val="20000"/>
              </a:spcBef>
              <a:buFont typeface="Arial" panose="020B0604020202020204" pitchFamily="34" charset="0"/>
              <a:buChar char="•"/>
              <a:defRPr sz="2400"/>
            </a:lvl7pPr>
            <a:lvl8pPr marL="4082085" indent="-272139" defTabSz="1088556">
              <a:spcBef>
                <a:spcPct val="20000"/>
              </a:spcBef>
              <a:buFont typeface="Arial" panose="020B0604020202020204" pitchFamily="34" charset="0"/>
              <a:buChar char="•"/>
              <a:defRPr sz="2400"/>
            </a:lvl8pPr>
            <a:lvl9pPr marL="4626364" indent="-272139" defTabSz="1088556">
              <a:spcBef>
                <a:spcPct val="20000"/>
              </a:spcBef>
              <a:buFont typeface="Arial" panose="020B0604020202020204" pitchFamily="34" charset="0"/>
              <a:buChar char="•"/>
              <a:defRPr sz="2400"/>
            </a:lvl9pPr>
          </a:lstStyle>
          <a:p>
            <a:pPr marL="1169988" indent="-1169988"/>
            <a:r>
              <a:rPr lang="zh-TW" altLang="zh-TW" b="0" dirty="0"/>
              <a:t>健管</a:t>
            </a:r>
            <a:r>
              <a:rPr lang="en-US" altLang="zh-TW" b="0" dirty="0"/>
              <a:t>HPM 1. Propose how to solve the issues in order to improve performance of Taiwan's health system.</a:t>
            </a:r>
          </a:p>
          <a:p>
            <a:pPr marL="1169988" indent="-1169988"/>
            <a:endParaRPr lang="zh-TW" altLang="zh-TW" b="0" dirty="0"/>
          </a:p>
          <a:p>
            <a:pPr marL="1169988" indent="-1169988"/>
            <a:r>
              <a:rPr lang="zh-TW" altLang="zh-TW" b="0" dirty="0"/>
              <a:t>健管</a:t>
            </a:r>
            <a:r>
              <a:rPr lang="en-US" altLang="zh-TW" b="0" dirty="0"/>
              <a:t>HPM 2. Provide an effective operation for health service organizations and develop strategies to promote an organization’s position.</a:t>
            </a:r>
          </a:p>
          <a:p>
            <a:pPr marL="1169988" indent="-1169988"/>
            <a:endParaRPr lang="zh-TW" altLang="zh-TW" b="0" dirty="0"/>
          </a:p>
          <a:p>
            <a:pPr marL="1169988" indent="-1169988"/>
            <a:r>
              <a:rPr lang="zh-TW" altLang="zh-TW" b="0" dirty="0"/>
              <a:t>健管</a:t>
            </a:r>
            <a:r>
              <a:rPr lang="en-US" altLang="zh-TW" b="0" dirty="0"/>
              <a:t>HPM 3. Identify the key components and processes of policy-making and leverage the principles and technique of research methodology to improve policy-making and promote population health.</a:t>
            </a:r>
          </a:p>
          <a:p>
            <a:pPr marL="1169988" indent="-1169988"/>
            <a:endParaRPr lang="zh-TW" altLang="zh-TW" b="0" dirty="0"/>
          </a:p>
          <a:p>
            <a:pPr marL="1169988" indent="-1169988"/>
            <a:r>
              <a:rPr lang="zh-TW" altLang="zh-TW" b="0" dirty="0"/>
              <a:t>健管</a:t>
            </a:r>
            <a:r>
              <a:rPr lang="en-US" altLang="zh-TW" b="0" dirty="0"/>
              <a:t>HPM 4. Systematically identify and analyze current policy issues that Taiwan faces; evaluate policies’ effectiveness, efficiency and equity and find a feasible solution for these issues.</a:t>
            </a:r>
          </a:p>
          <a:p>
            <a:pPr marL="1169988" indent="-1169988"/>
            <a:endParaRPr lang="zh-TW" altLang="zh-TW" b="0" dirty="0"/>
          </a:p>
          <a:p>
            <a:pPr marL="1169988" indent="-1169988"/>
            <a:r>
              <a:rPr lang="zh-TW" altLang="zh-TW" b="0" dirty="0"/>
              <a:t>健管</a:t>
            </a:r>
            <a:r>
              <a:rPr lang="en-US" altLang="zh-TW" b="0" dirty="0"/>
              <a:t>HPM 5. Apply economic, health managerial knowledge and policy analysis to understand costs issues associated with health care services. Develop financial management plans and budgets for sectors or service organizations in health care.</a:t>
            </a:r>
            <a:endParaRPr lang="zh-TW" altLang="zh-TW" b="0" dirty="0"/>
          </a:p>
        </p:txBody>
      </p:sp>
      <p:sp>
        <p:nvSpPr>
          <p:cNvPr id="12" name="スライド番号プレースホルダー 1">
            <a:extLst>
              <a:ext uri="{FF2B5EF4-FFF2-40B4-BE49-F238E27FC236}">
                <a16:creationId xmlns:a16="http://schemas.microsoft.com/office/drawing/2014/main" id="{9CD554C0-788E-4B72-A232-2E755ACF2713}"/>
              </a:ext>
            </a:extLst>
          </p:cNvPr>
          <p:cNvSpPr>
            <a:spLocks noGrp="1"/>
          </p:cNvSpPr>
          <p:nvPr>
            <p:ph type="sldNum" sz="quarter" idx="12"/>
          </p:nvPr>
        </p:nvSpPr>
        <p:spPr>
          <a:xfrm>
            <a:off x="11358813" y="877156"/>
            <a:ext cx="733844" cy="365125"/>
          </a:xfrm>
        </p:spPr>
        <p:txBody>
          <a:bodyPr/>
          <a:lstStyle/>
          <a:p>
            <a:r>
              <a:rPr lang="en-US" dirty="0">
                <a:solidFill>
                  <a:schemeClr val="bg1">
                    <a:lumMod val="50000"/>
                  </a:schemeClr>
                </a:solidFill>
              </a:rPr>
              <a:t>D4</a:t>
            </a:r>
          </a:p>
        </p:txBody>
      </p:sp>
      <p:sp>
        <p:nvSpPr>
          <p:cNvPr id="13" name="タイトル 1">
            <a:extLst>
              <a:ext uri="{FF2B5EF4-FFF2-40B4-BE49-F238E27FC236}">
                <a16:creationId xmlns:a16="http://schemas.microsoft.com/office/drawing/2014/main" id="{146EEF5F-ED08-48C1-9726-6A34D1F5DD79}"/>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r"/>
            <a:r>
              <a:rPr lang="zh-TW" altLang="en-US" sz="2000" b="1" dirty="0">
                <a:solidFill>
                  <a:schemeClr val="accent5">
                    <a:lumMod val="60000"/>
                    <a:lumOff val="40000"/>
                  </a:schemeClr>
                </a:solidFill>
              </a:rPr>
              <a:t>本資訊學程網站及申請書內皆有</a:t>
            </a:r>
            <a:endParaRPr lang="en-US" altLang="zh-TW" sz="2000" b="1" dirty="0">
              <a:solidFill>
                <a:schemeClr val="accent5">
                  <a:lumMod val="60000"/>
                  <a:lumOff val="40000"/>
                </a:schemeClr>
              </a:solidFill>
            </a:endParaRPr>
          </a:p>
        </p:txBody>
      </p:sp>
    </p:spTree>
    <p:extLst>
      <p:ext uri="{BB962C8B-B14F-4D97-AF65-F5344CB8AC3E}">
        <p14:creationId xmlns:p14="http://schemas.microsoft.com/office/powerpoint/2010/main" val="7963254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9">
            <a:extLst>
              <a:ext uri="{FF2B5EF4-FFF2-40B4-BE49-F238E27FC236}">
                <a16:creationId xmlns:a16="http://schemas.microsoft.com/office/drawing/2014/main" id="{561B928D-C196-4C97-A14A-B9D30A6319AE}"/>
              </a:ext>
            </a:extLst>
          </p:cNvPr>
          <p:cNvSpPr txBox="1">
            <a:spLocks/>
          </p:cNvSpPr>
          <p:nvPr/>
        </p:nvSpPr>
        <p:spPr>
          <a:xfrm>
            <a:off x="685800" y="-1"/>
            <a:ext cx="12192000" cy="1365138"/>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nSpc>
                <a:spcPts val="4800"/>
              </a:lnSpc>
            </a:pPr>
            <a:r>
              <a:rPr lang="en-US" altLang="zh-TW" sz="4400" dirty="0"/>
              <a:t>Health Behaviors and Community Sciences</a:t>
            </a:r>
            <a:br>
              <a:rPr lang="en-US" altLang="zh-TW" sz="4400" dirty="0"/>
            </a:br>
            <a:r>
              <a:rPr lang="en-US" altLang="zh-TW" sz="3600" dirty="0"/>
              <a:t>Concentration Competencies</a:t>
            </a:r>
            <a:br>
              <a:rPr lang="en-US" altLang="zh-TW" sz="3600" dirty="0"/>
            </a:br>
            <a:r>
              <a:rPr lang="zh-TW" altLang="en-US" sz="3600" dirty="0"/>
              <a:t>健康行為與社區科學領域能力</a:t>
            </a:r>
            <a:endParaRPr lang="en-US" sz="4400" dirty="0"/>
          </a:p>
        </p:txBody>
      </p:sp>
      <p:sp>
        <p:nvSpPr>
          <p:cNvPr id="11" name="サブタイトル 5">
            <a:extLst>
              <a:ext uri="{FF2B5EF4-FFF2-40B4-BE49-F238E27FC236}">
                <a16:creationId xmlns:a16="http://schemas.microsoft.com/office/drawing/2014/main" id="{6F8D4C1B-1262-451D-959F-F105415A4762}"/>
              </a:ext>
            </a:extLst>
          </p:cNvPr>
          <p:cNvSpPr txBox="1">
            <a:spLocks/>
          </p:cNvSpPr>
          <p:nvPr/>
        </p:nvSpPr>
        <p:spPr>
          <a:xfrm>
            <a:off x="685800" y="1924850"/>
            <a:ext cx="11079480" cy="4136517"/>
          </a:xfrm>
          <a:prstGeom prst="rect">
            <a:avLst/>
          </a:prstGeom>
        </p:spPr>
        <p:txBody>
          <a:bodyPr wrap="square">
            <a:spAutoFit/>
          </a:bodyPr>
          <a:lstStyle>
            <a:defPPr>
              <a:defRPr lang="en-US"/>
            </a:defPPr>
            <a:lvl1pPr defTabSz="1088556">
              <a:spcBef>
                <a:spcPct val="20000"/>
              </a:spcBef>
              <a:defRPr b="1"/>
            </a:lvl1pPr>
            <a:lvl2pPr marL="552028" indent="-240012" defTabSz="1088556">
              <a:spcBef>
                <a:spcPct val="20000"/>
              </a:spcBef>
              <a:buFontTx/>
              <a:buChar char="●"/>
              <a:defRPr sz="1600"/>
            </a:lvl2pPr>
            <a:lvl3pPr marL="792040" indent="-240012" defTabSz="1088556">
              <a:spcBef>
                <a:spcPct val="20000"/>
              </a:spcBef>
              <a:buFontTx/>
              <a:buChar char="●"/>
              <a:defRPr sz="1600"/>
            </a:lvl3pPr>
            <a:lvl4pPr marL="1904973" indent="-272139" defTabSz="1088556">
              <a:spcBef>
                <a:spcPct val="20000"/>
              </a:spcBef>
              <a:buFontTx/>
              <a:buChar char="●"/>
              <a:defRPr sz="1600"/>
            </a:lvl4pPr>
            <a:lvl5pPr marL="2449251" indent="-272139" defTabSz="1088556">
              <a:spcBef>
                <a:spcPct val="20000"/>
              </a:spcBef>
              <a:buFontTx/>
              <a:buChar char="●"/>
              <a:defRPr sz="1600"/>
            </a:lvl5pPr>
            <a:lvl6pPr marL="2993530" indent="-272139" defTabSz="1088556">
              <a:spcBef>
                <a:spcPct val="20000"/>
              </a:spcBef>
              <a:buFont typeface="Arial" panose="020B0604020202020204" pitchFamily="34" charset="0"/>
              <a:buChar char="•"/>
              <a:defRPr sz="2400"/>
            </a:lvl6pPr>
            <a:lvl7pPr marL="3537808" indent="-272139" defTabSz="1088556">
              <a:spcBef>
                <a:spcPct val="20000"/>
              </a:spcBef>
              <a:buFont typeface="Arial" panose="020B0604020202020204" pitchFamily="34" charset="0"/>
              <a:buChar char="•"/>
              <a:defRPr sz="2400"/>
            </a:lvl7pPr>
            <a:lvl8pPr marL="4082085" indent="-272139" defTabSz="1088556">
              <a:spcBef>
                <a:spcPct val="20000"/>
              </a:spcBef>
              <a:buFont typeface="Arial" panose="020B0604020202020204" pitchFamily="34" charset="0"/>
              <a:buChar char="•"/>
              <a:defRPr sz="2400"/>
            </a:lvl8pPr>
            <a:lvl9pPr marL="4626364" indent="-272139" defTabSz="1088556">
              <a:spcBef>
                <a:spcPct val="20000"/>
              </a:spcBef>
              <a:buFont typeface="Arial" panose="020B0604020202020204" pitchFamily="34" charset="0"/>
              <a:buChar char="•"/>
              <a:defRPr sz="2400"/>
            </a:lvl9pPr>
          </a:lstStyle>
          <a:p>
            <a:pPr marL="1250950" indent="-1250950"/>
            <a:r>
              <a:rPr lang="zh-TW" altLang="zh-TW" b="0" dirty="0"/>
              <a:t>行社</a:t>
            </a:r>
            <a:r>
              <a:rPr lang="en-US" altLang="zh-TW" b="0" dirty="0"/>
              <a:t>HBCS 1. Develop, implement, and evaluate public health programs, practices, policies, and interventions based on theories of health behaviors and community sciences.</a:t>
            </a:r>
          </a:p>
          <a:p>
            <a:pPr marL="1250950" indent="-1250950"/>
            <a:endParaRPr lang="zh-TW" altLang="zh-TW" b="0" dirty="0"/>
          </a:p>
          <a:p>
            <a:pPr marL="1250950" indent="-1250950"/>
            <a:r>
              <a:rPr lang="zh-TW" altLang="zh-TW" b="0" dirty="0"/>
              <a:t>行社</a:t>
            </a:r>
            <a:r>
              <a:rPr lang="en-US" altLang="zh-TW" b="0" dirty="0"/>
              <a:t>HBCS 2. Synthesize current public health issues related to social, psychological, and behavioral determinants.</a:t>
            </a:r>
          </a:p>
          <a:p>
            <a:pPr marL="1250950" indent="-1250950"/>
            <a:endParaRPr lang="zh-TW" altLang="zh-TW" b="0" dirty="0"/>
          </a:p>
          <a:p>
            <a:pPr marL="1250950" indent="-1250950"/>
            <a:r>
              <a:rPr lang="zh-TW" altLang="zh-TW" b="0" dirty="0"/>
              <a:t>行社</a:t>
            </a:r>
            <a:r>
              <a:rPr lang="en-US" altLang="zh-TW" b="0" dirty="0"/>
              <a:t>HBCS 3. Evaluate methodological and ethical issues relevant to behavioral and community sciences.</a:t>
            </a:r>
          </a:p>
          <a:p>
            <a:pPr marL="1250950" indent="-1250950"/>
            <a:endParaRPr lang="zh-TW" altLang="zh-TW" b="0" dirty="0"/>
          </a:p>
          <a:p>
            <a:pPr marL="1250950" indent="-1250950"/>
            <a:r>
              <a:rPr lang="zh-TW" altLang="zh-TW" b="0" dirty="0"/>
              <a:t>行社</a:t>
            </a:r>
            <a:r>
              <a:rPr lang="en-US" altLang="zh-TW" b="0" dirty="0"/>
              <a:t>HBCS 4. Analyze the roles of interpersonal interactions and communication in shaping people's behavior on the basis of social/behavioral theories.</a:t>
            </a:r>
          </a:p>
          <a:p>
            <a:pPr marL="1250950" indent="-1250950"/>
            <a:endParaRPr lang="zh-TW" altLang="zh-TW" b="0" dirty="0"/>
          </a:p>
          <a:p>
            <a:pPr marL="1250950" indent="-1250950"/>
            <a:r>
              <a:rPr lang="zh-TW" altLang="zh-TW" b="0" dirty="0"/>
              <a:t>行社</a:t>
            </a:r>
            <a:r>
              <a:rPr lang="en-US" altLang="zh-TW" b="0" dirty="0"/>
              <a:t>HBCS 5. Integrate various skills to evaluate community relationships and engage with community residents of different social, economic, and cultural backgrounds.</a:t>
            </a:r>
            <a:endParaRPr lang="zh-TW" altLang="zh-TW" b="0" dirty="0"/>
          </a:p>
        </p:txBody>
      </p:sp>
      <p:sp>
        <p:nvSpPr>
          <p:cNvPr id="12" name="スライド番号プレースホルダー 1">
            <a:extLst>
              <a:ext uri="{FF2B5EF4-FFF2-40B4-BE49-F238E27FC236}">
                <a16:creationId xmlns:a16="http://schemas.microsoft.com/office/drawing/2014/main" id="{25C89ACC-BDFA-4D76-97A6-F6BDABF28226}"/>
              </a:ext>
            </a:extLst>
          </p:cNvPr>
          <p:cNvSpPr>
            <a:spLocks noGrp="1"/>
          </p:cNvSpPr>
          <p:nvPr>
            <p:ph type="sldNum" sz="quarter" idx="12"/>
          </p:nvPr>
        </p:nvSpPr>
        <p:spPr>
          <a:xfrm>
            <a:off x="11358813" y="877156"/>
            <a:ext cx="733844" cy="365125"/>
          </a:xfrm>
        </p:spPr>
        <p:txBody>
          <a:bodyPr/>
          <a:lstStyle/>
          <a:p>
            <a:r>
              <a:rPr lang="en-US" dirty="0">
                <a:solidFill>
                  <a:schemeClr val="bg1">
                    <a:lumMod val="50000"/>
                  </a:schemeClr>
                </a:solidFill>
              </a:rPr>
              <a:t>D4</a:t>
            </a:r>
          </a:p>
        </p:txBody>
      </p:sp>
      <p:sp>
        <p:nvSpPr>
          <p:cNvPr id="13" name="タイトル 1">
            <a:extLst>
              <a:ext uri="{FF2B5EF4-FFF2-40B4-BE49-F238E27FC236}">
                <a16:creationId xmlns:a16="http://schemas.microsoft.com/office/drawing/2014/main" id="{6831E6B1-BBED-4CE5-B47C-B0BDCF49C567}"/>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r"/>
            <a:r>
              <a:rPr lang="zh-TW" altLang="en-US" sz="2000" b="1" dirty="0">
                <a:solidFill>
                  <a:schemeClr val="accent5">
                    <a:lumMod val="60000"/>
                    <a:lumOff val="40000"/>
                  </a:schemeClr>
                </a:solidFill>
              </a:rPr>
              <a:t>本資訊學程網站及申請書內皆有</a:t>
            </a:r>
            <a:endParaRPr lang="en-US" altLang="zh-TW" sz="2000" b="1" dirty="0">
              <a:solidFill>
                <a:schemeClr val="accent5">
                  <a:lumMod val="60000"/>
                  <a:lumOff val="40000"/>
                </a:schemeClr>
              </a:solidFill>
            </a:endParaRPr>
          </a:p>
        </p:txBody>
      </p:sp>
    </p:spTree>
    <p:extLst>
      <p:ext uri="{BB962C8B-B14F-4D97-AF65-F5344CB8AC3E}">
        <p14:creationId xmlns:p14="http://schemas.microsoft.com/office/powerpoint/2010/main" val="42767099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スライド番号プレースホルダー 1">
            <a:extLst>
              <a:ext uri="{FF2B5EF4-FFF2-40B4-BE49-F238E27FC236}">
                <a16:creationId xmlns:a16="http://schemas.microsoft.com/office/drawing/2014/main" id="{A3151D75-5561-478F-A413-F061AFCCE30E}"/>
              </a:ext>
            </a:extLst>
          </p:cNvPr>
          <p:cNvSpPr>
            <a:spLocks noGrp="1"/>
          </p:cNvSpPr>
          <p:nvPr>
            <p:ph type="sldNum" sz="quarter" idx="12"/>
          </p:nvPr>
        </p:nvSpPr>
        <p:spPr>
          <a:xfrm>
            <a:off x="11358813" y="877156"/>
            <a:ext cx="733844" cy="365125"/>
          </a:xfrm>
        </p:spPr>
        <p:txBody>
          <a:bodyPr/>
          <a:lstStyle/>
          <a:p>
            <a:r>
              <a:rPr lang="en-US" dirty="0">
                <a:solidFill>
                  <a:schemeClr val="bg1">
                    <a:lumMod val="50000"/>
                  </a:schemeClr>
                </a:solidFill>
              </a:rPr>
              <a:t>D4</a:t>
            </a:r>
          </a:p>
        </p:txBody>
      </p:sp>
      <p:sp>
        <p:nvSpPr>
          <p:cNvPr id="11" name="タイトル 9">
            <a:extLst>
              <a:ext uri="{FF2B5EF4-FFF2-40B4-BE49-F238E27FC236}">
                <a16:creationId xmlns:a16="http://schemas.microsoft.com/office/drawing/2014/main" id="{269CE271-FE8A-4205-AA53-8A3E2FF996E6}"/>
              </a:ext>
            </a:extLst>
          </p:cNvPr>
          <p:cNvSpPr txBox="1">
            <a:spLocks/>
          </p:cNvSpPr>
          <p:nvPr/>
        </p:nvSpPr>
        <p:spPr>
          <a:xfrm>
            <a:off x="685800" y="9694"/>
            <a:ext cx="12192000" cy="1365138"/>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nSpc>
                <a:spcPts val="4800"/>
              </a:lnSpc>
            </a:pPr>
            <a:r>
              <a:rPr lang="en-US" altLang="zh-TW" sz="4400" dirty="0"/>
              <a:t>Environmental Health Sciences</a:t>
            </a:r>
            <a:br>
              <a:rPr lang="en-US" altLang="zh-TW" sz="4400" dirty="0"/>
            </a:br>
            <a:r>
              <a:rPr lang="en-US" altLang="zh-TW" sz="3600" dirty="0"/>
              <a:t>Concentration Competencies</a:t>
            </a:r>
            <a:br>
              <a:rPr lang="en-US" altLang="zh-TW" sz="3600" dirty="0"/>
            </a:br>
            <a:r>
              <a:rPr lang="zh-TW" altLang="en-US" sz="3600" dirty="0"/>
              <a:t>環境健康科學領域能力</a:t>
            </a:r>
            <a:endParaRPr lang="en-US" sz="4400" dirty="0"/>
          </a:p>
        </p:txBody>
      </p:sp>
      <p:sp>
        <p:nvSpPr>
          <p:cNvPr id="12" name="サブタイトル 5">
            <a:extLst>
              <a:ext uri="{FF2B5EF4-FFF2-40B4-BE49-F238E27FC236}">
                <a16:creationId xmlns:a16="http://schemas.microsoft.com/office/drawing/2014/main" id="{78CEA18E-CBB2-42BA-8D12-506A4C06F77F}"/>
              </a:ext>
            </a:extLst>
          </p:cNvPr>
          <p:cNvSpPr txBox="1">
            <a:spLocks/>
          </p:cNvSpPr>
          <p:nvPr/>
        </p:nvSpPr>
        <p:spPr>
          <a:xfrm>
            <a:off x="685800" y="1924850"/>
            <a:ext cx="10361646" cy="4136517"/>
          </a:xfrm>
          <a:prstGeom prst="rect">
            <a:avLst/>
          </a:prstGeom>
        </p:spPr>
        <p:txBody>
          <a:bodyPr wrap="square">
            <a:spAutoFit/>
          </a:bodyPr>
          <a:lstStyle>
            <a:defPPr>
              <a:defRPr lang="en-US"/>
            </a:defPPr>
            <a:lvl1pPr defTabSz="1088556">
              <a:spcBef>
                <a:spcPct val="20000"/>
              </a:spcBef>
              <a:defRPr b="1"/>
            </a:lvl1pPr>
            <a:lvl2pPr marL="552028" indent="-240012" defTabSz="1088556">
              <a:spcBef>
                <a:spcPct val="20000"/>
              </a:spcBef>
              <a:buFontTx/>
              <a:buChar char="●"/>
              <a:defRPr sz="1600"/>
            </a:lvl2pPr>
            <a:lvl3pPr marL="792040" indent="-240012" defTabSz="1088556">
              <a:spcBef>
                <a:spcPct val="20000"/>
              </a:spcBef>
              <a:buFontTx/>
              <a:buChar char="●"/>
              <a:defRPr sz="1600"/>
            </a:lvl3pPr>
            <a:lvl4pPr marL="1904973" indent="-272139" defTabSz="1088556">
              <a:spcBef>
                <a:spcPct val="20000"/>
              </a:spcBef>
              <a:buFontTx/>
              <a:buChar char="●"/>
              <a:defRPr sz="1600"/>
            </a:lvl4pPr>
            <a:lvl5pPr marL="2449251" indent="-272139" defTabSz="1088556">
              <a:spcBef>
                <a:spcPct val="20000"/>
              </a:spcBef>
              <a:buFontTx/>
              <a:buChar char="●"/>
              <a:defRPr sz="1600"/>
            </a:lvl5pPr>
            <a:lvl6pPr marL="2993530" indent="-272139" defTabSz="1088556">
              <a:spcBef>
                <a:spcPct val="20000"/>
              </a:spcBef>
              <a:buFont typeface="Arial" panose="020B0604020202020204" pitchFamily="34" charset="0"/>
              <a:buChar char="•"/>
              <a:defRPr sz="2400"/>
            </a:lvl6pPr>
            <a:lvl7pPr marL="3537808" indent="-272139" defTabSz="1088556">
              <a:spcBef>
                <a:spcPct val="20000"/>
              </a:spcBef>
              <a:buFont typeface="Arial" panose="020B0604020202020204" pitchFamily="34" charset="0"/>
              <a:buChar char="•"/>
              <a:defRPr sz="2400"/>
            </a:lvl7pPr>
            <a:lvl8pPr marL="4082085" indent="-272139" defTabSz="1088556">
              <a:spcBef>
                <a:spcPct val="20000"/>
              </a:spcBef>
              <a:buFont typeface="Arial" panose="020B0604020202020204" pitchFamily="34" charset="0"/>
              <a:buChar char="•"/>
              <a:defRPr sz="2400"/>
            </a:lvl8pPr>
            <a:lvl9pPr marL="4626364" indent="-272139" defTabSz="1088556">
              <a:spcBef>
                <a:spcPct val="20000"/>
              </a:spcBef>
              <a:buFont typeface="Arial" panose="020B0604020202020204" pitchFamily="34" charset="0"/>
              <a:buChar char="•"/>
              <a:defRPr sz="2400"/>
            </a:lvl9pPr>
          </a:lstStyle>
          <a:p>
            <a:pPr marL="1250950" indent="-1250950"/>
            <a:r>
              <a:rPr lang="zh-TW" altLang="zh-TW" b="0" dirty="0"/>
              <a:t>環職</a:t>
            </a:r>
            <a:r>
              <a:rPr lang="en-US" altLang="zh-TW" b="0" dirty="0"/>
              <a:t>EOHS 1. Examine the methods used to identify and assess sources and health impacts of significant environmental and occupational hazards.</a:t>
            </a:r>
          </a:p>
          <a:p>
            <a:pPr marL="1250950" indent="-1250950"/>
            <a:endParaRPr lang="zh-TW" altLang="zh-TW" b="0" dirty="0"/>
          </a:p>
          <a:p>
            <a:pPr marL="1250950" indent="-1250950"/>
            <a:r>
              <a:rPr lang="zh-TW" altLang="zh-TW" b="0" dirty="0"/>
              <a:t>環職</a:t>
            </a:r>
            <a:r>
              <a:rPr lang="en-US" altLang="zh-TW" b="0" dirty="0"/>
              <a:t>EOHS 2. Analyze important food safety issues and distinguish correct information from news and other media sources using science-based food sanitation and safety approaches.</a:t>
            </a:r>
          </a:p>
          <a:p>
            <a:pPr marL="1250950" indent="-1250950"/>
            <a:endParaRPr lang="zh-TW" altLang="zh-TW" b="0" dirty="0"/>
          </a:p>
          <a:p>
            <a:pPr marL="1250950" indent="-1250950"/>
            <a:r>
              <a:rPr lang="zh-TW" altLang="zh-TW" b="0" dirty="0"/>
              <a:t>環職</a:t>
            </a:r>
            <a:r>
              <a:rPr lang="en-US" altLang="zh-TW" b="0" dirty="0"/>
              <a:t>EOHS 3. Analyze key components and processes of policy-making and comment critically on current environmental health policy issues.</a:t>
            </a:r>
          </a:p>
          <a:p>
            <a:pPr marL="1250950" indent="-1250950"/>
            <a:endParaRPr lang="zh-TW" altLang="zh-TW" b="0" dirty="0"/>
          </a:p>
          <a:p>
            <a:pPr marL="1250950" indent="-1250950"/>
            <a:r>
              <a:rPr lang="zh-TW" altLang="zh-TW" b="0" dirty="0"/>
              <a:t>環職</a:t>
            </a:r>
            <a:r>
              <a:rPr lang="en-US" altLang="zh-TW" b="0" dirty="0"/>
              <a:t>EOHS 4. Analyze important environmental health issues by a systematic and scientific approach.</a:t>
            </a:r>
          </a:p>
          <a:p>
            <a:pPr marL="1250950" indent="-1250950"/>
            <a:endParaRPr lang="zh-TW" altLang="zh-TW" b="0" dirty="0"/>
          </a:p>
          <a:p>
            <a:pPr marL="1250950" indent="-1250950"/>
            <a:r>
              <a:rPr lang="zh-TW" altLang="zh-TW" b="0" dirty="0"/>
              <a:t>環職</a:t>
            </a:r>
            <a:r>
              <a:rPr lang="en-US" altLang="zh-TW" b="0" dirty="0"/>
              <a:t>EOHS 5. </a:t>
            </a:r>
            <a:r>
              <a:rPr lang="en-US" altLang="zh-TW" b="0"/>
              <a:t>Recognize the factors influencing susceptibility to health effects resulting from exposures in environmental and occupational settings.</a:t>
            </a:r>
            <a:endParaRPr lang="zh-TW" altLang="zh-TW" b="0" dirty="0"/>
          </a:p>
        </p:txBody>
      </p:sp>
      <p:sp>
        <p:nvSpPr>
          <p:cNvPr id="13" name="タイトル 1">
            <a:extLst>
              <a:ext uri="{FF2B5EF4-FFF2-40B4-BE49-F238E27FC236}">
                <a16:creationId xmlns:a16="http://schemas.microsoft.com/office/drawing/2014/main" id="{73DE932C-7BDE-47BB-8B25-38A5769B3912}"/>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r"/>
            <a:r>
              <a:rPr lang="zh-TW" altLang="en-US" b="1" dirty="0">
                <a:solidFill>
                  <a:schemeClr val="accent5">
                    <a:lumMod val="60000"/>
                    <a:lumOff val="40000"/>
                  </a:schemeClr>
                </a:solidFill>
              </a:rPr>
              <a:t>本資訊學程網站及申請書內皆有</a:t>
            </a:r>
            <a:endParaRPr lang="en-US" altLang="zh-TW" b="1" dirty="0">
              <a:solidFill>
                <a:schemeClr val="accent5">
                  <a:lumMod val="60000"/>
                  <a:lumOff val="40000"/>
                </a:schemeClr>
              </a:solidFill>
            </a:endParaRPr>
          </a:p>
        </p:txBody>
      </p:sp>
    </p:spTree>
    <p:extLst>
      <p:ext uri="{BB962C8B-B14F-4D97-AF65-F5344CB8AC3E}">
        <p14:creationId xmlns:p14="http://schemas.microsoft.com/office/powerpoint/2010/main" val="32043813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sp>
        <p:nvSpPr>
          <p:cNvPr id="10" name="タイトル 2">
            <a:extLst>
              <a:ext uri="{FF2B5EF4-FFF2-40B4-BE49-F238E27FC236}">
                <a16:creationId xmlns:a16="http://schemas.microsoft.com/office/drawing/2014/main" id="{8F1CF41E-0F45-41BC-858D-65A1BEEA398A}"/>
              </a:ext>
            </a:extLst>
          </p:cNvPr>
          <p:cNvSpPr txBox="1">
            <a:spLocks/>
          </p:cNvSpPr>
          <p:nvPr/>
        </p:nvSpPr>
        <p:spPr>
          <a:xfrm>
            <a:off x="0" y="-94477"/>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實務實習工作成果說明</a:t>
            </a:r>
            <a:endParaRPr lang="en-US" baseline="-25000" dirty="0">
              <a:latin typeface="Arial" panose="020B0604020202020204" pitchFamily="34" charset="0"/>
              <a:ea typeface="微軟正黑體" panose="020B0604030504040204" pitchFamily="34" charset="-120"/>
              <a:cs typeface="Arial" panose="020B0604020202020204" pitchFamily="34" charset="0"/>
            </a:endParaRPr>
          </a:p>
        </p:txBody>
      </p:sp>
      <p:sp>
        <p:nvSpPr>
          <p:cNvPr id="12" name="テキスト プレースホルダー 3">
            <a:extLst>
              <a:ext uri="{FF2B5EF4-FFF2-40B4-BE49-F238E27FC236}">
                <a16:creationId xmlns:a16="http://schemas.microsoft.com/office/drawing/2014/main" id="{36408306-2D09-4A8F-ADD4-3DF03DCFC164}"/>
              </a:ext>
            </a:extLst>
          </p:cNvPr>
          <p:cNvSpPr txBox="1">
            <a:spLocks/>
          </p:cNvSpPr>
          <p:nvPr/>
        </p:nvSpPr>
        <p:spPr>
          <a:xfrm>
            <a:off x="910656" y="1399451"/>
            <a:ext cx="11356296" cy="3049963"/>
          </a:xfrm>
          <a:prstGeom prst="rect">
            <a:avLst/>
          </a:prstGeom>
        </p:spPr>
        <p:txBody>
          <a:bodyPr vert="horz" lIns="163275" tIns="81638" rIns="163275" bIns="81638" rtlCol="0">
            <a:normAutofit/>
          </a:bodyPr>
          <a:lstStyle>
            <a:lvl1pPr marL="0" indent="0" algn="ctr" defTabSz="1088556" rtl="0" eaLnBrk="1" latinLnBrk="0" hangingPunct="1">
              <a:spcBef>
                <a:spcPct val="20000"/>
              </a:spcBef>
              <a:buFontTx/>
              <a:buNone/>
              <a:defRPr sz="1333" kern="1200" baseline="0">
                <a:solidFill>
                  <a:schemeClr val="tx2"/>
                </a:solidFill>
                <a:latin typeface="+mn-lt"/>
                <a:ea typeface="Open Sans Light" panose="020B0306030504020204" pitchFamily="34" charset="0"/>
                <a:cs typeface="Open Sans Light" panose="020B0306030504020204" pitchFamily="34" charset="0"/>
              </a:defRPr>
            </a:lvl1pPr>
            <a:lvl2pPr marL="552028" indent="-240012" algn="l" defTabSz="1088556" rtl="0" eaLnBrk="1" latinLnBrk="0" hangingPunct="1">
              <a:spcBef>
                <a:spcPct val="20000"/>
              </a:spcBef>
              <a:buFontTx/>
              <a:buChar char="●"/>
              <a:defRPr sz="1600" kern="1200">
                <a:solidFill>
                  <a:schemeClr val="tx1"/>
                </a:solidFill>
                <a:latin typeface="+mn-lt"/>
                <a:ea typeface="+mn-ea"/>
                <a:cs typeface="+mn-cs"/>
              </a:defRPr>
            </a:lvl2pPr>
            <a:lvl3pPr marL="792040" indent="-240012" algn="l" defTabSz="1088556" rtl="0" eaLnBrk="1" latinLnBrk="0" hangingPunct="1">
              <a:spcBef>
                <a:spcPct val="20000"/>
              </a:spcBef>
              <a:buFontTx/>
              <a:buChar char="●"/>
              <a:defRPr sz="1600" kern="1200">
                <a:solidFill>
                  <a:schemeClr val="tx1"/>
                </a:solidFill>
                <a:latin typeface="+mn-lt"/>
                <a:ea typeface="+mn-ea"/>
                <a:cs typeface="+mn-cs"/>
              </a:defRPr>
            </a:lvl3pPr>
            <a:lvl4pPr marL="1904973" indent="-272139" algn="l" defTabSz="1088556" rtl="0" eaLnBrk="1" latinLnBrk="0" hangingPunct="1">
              <a:spcBef>
                <a:spcPct val="20000"/>
              </a:spcBef>
              <a:buFontTx/>
              <a:buChar char="●"/>
              <a:defRPr sz="1600" kern="1200">
                <a:solidFill>
                  <a:schemeClr val="tx1"/>
                </a:solidFill>
                <a:latin typeface="+mn-lt"/>
                <a:ea typeface="+mn-ea"/>
                <a:cs typeface="+mn-cs"/>
              </a:defRPr>
            </a:lvl4pPr>
            <a:lvl5pPr marL="2449251" indent="-272139" algn="l" defTabSz="1088556" rtl="0" eaLnBrk="1" latinLnBrk="0" hangingPunct="1">
              <a:spcBef>
                <a:spcPct val="20000"/>
              </a:spcBef>
              <a:buFontTx/>
              <a:buChar char="●"/>
              <a:defRPr sz="16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268288" indent="-268288" algn="l">
              <a:lnSpc>
                <a:spcPct val="150000"/>
              </a:lnSpc>
              <a:spcBef>
                <a:spcPts val="0"/>
              </a:spcBef>
              <a:buFont typeface="Arial" panose="020B0604020202020204" pitchFamily="34" charset="0"/>
              <a:buChar char="•"/>
              <a:defRPr/>
            </a:pPr>
            <a:r>
              <a:rPr lang="zh-TW" altLang="en-US" sz="3000" dirty="0">
                <a:latin typeface="微軟正黑體" panose="020B0604030504040204" pitchFamily="34" charset="-120"/>
                <a:ea typeface="微軟正黑體" panose="020B0604030504040204" pitchFamily="34" charset="-120"/>
              </a:rPr>
              <a:t>工作成果是回饋給</a:t>
            </a:r>
            <a:r>
              <a:rPr lang="zh-TW" altLang="en-US" sz="3000" u="sng" dirty="0">
                <a:latin typeface="微軟正黑體" panose="020B0604030504040204" pitchFamily="34" charset="-120"/>
                <a:ea typeface="微軟正黑體" panose="020B0604030504040204" pitchFamily="34" charset="-120"/>
              </a:rPr>
              <a:t>實務實習單位  </a:t>
            </a:r>
            <a:endParaRPr lang="en-US" altLang="zh-TW" sz="3000" u="sng" dirty="0">
              <a:latin typeface="微軟正黑體" panose="020B0604030504040204" pitchFamily="34" charset="-120"/>
              <a:ea typeface="微軟正黑體" panose="020B0604030504040204" pitchFamily="34" charset="-120"/>
            </a:endParaRPr>
          </a:p>
          <a:p>
            <a:pPr marL="268288" indent="-268288" algn="l">
              <a:lnSpc>
                <a:spcPct val="150000"/>
              </a:lnSpc>
              <a:spcBef>
                <a:spcPts val="0"/>
              </a:spcBef>
              <a:buFont typeface="Arial" panose="020B0604020202020204" pitchFamily="34" charset="0"/>
              <a:buChar char="•"/>
              <a:defRPr/>
            </a:pPr>
            <a:r>
              <a:rPr lang="zh-TW" altLang="en-US" sz="3000" dirty="0">
                <a:latin typeface="微軟正黑體" panose="020B0604030504040204" pitchFamily="34" charset="-120"/>
                <a:ea typeface="微軟正黑體" panose="020B0604030504040204" pitchFamily="34" charset="-120"/>
              </a:rPr>
              <a:t>一項工作成果可以對應多項核心能力</a:t>
            </a:r>
            <a:endParaRPr lang="en-US" altLang="zh-TW" sz="3000" dirty="0">
              <a:latin typeface="微軟正黑體" panose="020B0604030504040204" pitchFamily="34" charset="-120"/>
              <a:ea typeface="微軟正黑體" panose="020B0604030504040204" pitchFamily="34" charset="-120"/>
            </a:endParaRPr>
          </a:p>
          <a:p>
            <a:pPr marL="268288" indent="-268288" algn="l">
              <a:lnSpc>
                <a:spcPct val="150000"/>
              </a:lnSpc>
              <a:spcBef>
                <a:spcPts val="0"/>
              </a:spcBef>
              <a:buFont typeface="Arial" panose="020B0604020202020204" pitchFamily="34" charset="0"/>
              <a:buChar char="•"/>
              <a:defRPr/>
            </a:pPr>
            <a:r>
              <a:rPr lang="zh-TW" altLang="en-US" sz="3000" dirty="0">
                <a:latin typeface="微軟正黑體" panose="020B0604030504040204" pitchFamily="34" charset="-120"/>
                <a:ea typeface="微軟正黑體" panose="020B0604030504040204" pitchFamily="34" charset="-120"/>
              </a:rPr>
              <a:t>以「</a:t>
            </a:r>
            <a:r>
              <a:rPr lang="zh-TW" altLang="en-US" sz="3000" b="1" dirty="0">
                <a:latin typeface="微軟正黑體" panose="020B0604030504040204" pitchFamily="34" charset="-120"/>
                <a:ea typeface="微軟正黑體" panose="020B0604030504040204" pitchFamily="34" charset="-120"/>
              </a:rPr>
              <a:t>非學術性</a:t>
            </a:r>
            <a:r>
              <a:rPr lang="zh-TW" altLang="en-US" sz="3000" dirty="0">
                <a:latin typeface="微軟正黑體" panose="020B0604030504040204" pitchFamily="34" charset="-120"/>
                <a:ea typeface="微軟正黑體" panose="020B0604030504040204" pitchFamily="34" charset="-120"/>
              </a:rPr>
              <a:t>」的方式呈現</a:t>
            </a:r>
            <a:endParaRPr lang="en-US" altLang="zh-TW" sz="3000" dirty="0">
              <a:latin typeface="微軟正黑體" panose="020B0604030504040204" pitchFamily="34" charset="-120"/>
              <a:ea typeface="微軟正黑體" panose="020B0604030504040204" pitchFamily="34" charset="-120"/>
            </a:endParaRPr>
          </a:p>
          <a:p>
            <a:pPr marL="1009228" lvl="1" indent="-457200">
              <a:lnSpc>
                <a:spcPct val="150000"/>
              </a:lnSpc>
              <a:spcBef>
                <a:spcPts val="0"/>
              </a:spcBef>
              <a:buFont typeface="Wingdings" panose="05000000000000000000" pitchFamily="2" charset="2"/>
              <a:buChar char="Ø"/>
              <a:defRPr/>
            </a:pPr>
            <a:r>
              <a:rPr lang="zh-TW" altLang="en-US" sz="3067" dirty="0">
                <a:latin typeface="微軟正黑體" panose="020B0604030504040204" pitchFamily="34" charset="-120"/>
                <a:ea typeface="微軟正黑體" panose="020B0604030504040204" pitchFamily="34" charset="-120"/>
              </a:rPr>
              <a:t>請以工作成果是要給單位主管的角度來思考與設計　</a:t>
            </a:r>
          </a:p>
        </p:txBody>
      </p:sp>
      <p:sp>
        <p:nvSpPr>
          <p:cNvPr id="14" name="語音泡泡: 圓角矩形 13">
            <a:extLst>
              <a:ext uri="{FF2B5EF4-FFF2-40B4-BE49-F238E27FC236}">
                <a16:creationId xmlns:a16="http://schemas.microsoft.com/office/drawing/2014/main" id="{E8FFC4DC-127D-4BD8-9A52-B7F530EB996C}"/>
              </a:ext>
            </a:extLst>
          </p:cNvPr>
          <p:cNvSpPr/>
          <p:nvPr/>
        </p:nvSpPr>
        <p:spPr>
          <a:xfrm>
            <a:off x="952500" y="4549648"/>
            <a:ext cx="10287000" cy="2177951"/>
          </a:xfrm>
          <a:prstGeom prst="wedgeRoundRectCallout">
            <a:avLst>
              <a:gd name="adj1" fmla="val 31485"/>
              <a:gd name="adj2" fmla="val -7050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3200" b="1" dirty="0">
                <a:solidFill>
                  <a:schemeClr val="tx1"/>
                </a:solidFill>
                <a:latin typeface="微軟正黑體" panose="020B0604030504040204" pitchFamily="34" charset="-120"/>
                <a:ea typeface="微軟正黑體" panose="020B0604030504040204" pitchFamily="34" charset="-120"/>
              </a:rPr>
              <a:t>問題</a:t>
            </a:r>
            <a:r>
              <a:rPr lang="zh-TW" altLang="en-US" sz="3200" dirty="0">
                <a:solidFill>
                  <a:schemeClr val="tx1"/>
                </a:solidFill>
                <a:latin typeface="微軟正黑體" panose="020B0604030504040204" pitchFamily="34" charset="-120"/>
                <a:ea typeface="微軟正黑體" panose="020B0604030504040204" pitchFamily="34" charset="-120"/>
              </a:rPr>
              <a:t>：能不能就以寫論文的方式呈現？或單純做個</a:t>
            </a:r>
            <a:r>
              <a:rPr lang="en-US" altLang="zh-TW" sz="3200" dirty="0">
                <a:solidFill>
                  <a:schemeClr val="tx1"/>
                </a:solidFill>
                <a:latin typeface="微軟正黑體" panose="020B0604030504040204" pitchFamily="34" charset="-120"/>
                <a:ea typeface="微軟正黑體" panose="020B0604030504040204" pitchFamily="34" charset="-120"/>
              </a:rPr>
              <a:t>PPT</a:t>
            </a:r>
            <a:r>
              <a:rPr lang="zh-TW" altLang="en-US" sz="3200" dirty="0">
                <a:solidFill>
                  <a:schemeClr val="tx1"/>
                </a:solidFill>
                <a:latin typeface="微軟正黑體" panose="020B0604030504040204" pitchFamily="34" charset="-120"/>
                <a:ea typeface="微軟正黑體" panose="020B0604030504040204" pitchFamily="34" charset="-120"/>
              </a:rPr>
              <a:t>當作工作成果？</a:t>
            </a:r>
            <a:endParaRPr lang="en-US" altLang="zh-TW" sz="3200" dirty="0">
              <a:solidFill>
                <a:schemeClr val="tx1"/>
              </a:solidFill>
              <a:latin typeface="微軟正黑體" panose="020B0604030504040204" pitchFamily="34" charset="-120"/>
              <a:ea typeface="微軟正黑體" panose="020B0604030504040204" pitchFamily="34" charset="-120"/>
            </a:endParaRPr>
          </a:p>
          <a:p>
            <a:pPr algn="ctr">
              <a:lnSpc>
                <a:spcPct val="120000"/>
              </a:lnSpc>
            </a:pPr>
            <a:r>
              <a:rPr lang="zh-TW" altLang="en-US" sz="4000" b="1" dirty="0">
                <a:solidFill>
                  <a:srgbClr val="FF470D"/>
                </a:solidFill>
                <a:latin typeface="微軟正黑體" panose="020B0604030504040204" pitchFamily="34" charset="-120"/>
                <a:ea typeface="微軟正黑體" panose="020B0604030504040204" pitchFamily="34" charset="-120"/>
              </a:rPr>
              <a:t>不行！不行！不行！</a:t>
            </a:r>
            <a:endParaRPr lang="en-US" altLang="zh-TW" sz="4000" b="1" dirty="0">
              <a:solidFill>
                <a:srgbClr val="FF47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073304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fade">
                                      <p:cBhvr>
                                        <p:cTn id="2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sp>
        <p:nvSpPr>
          <p:cNvPr id="10" name="タイトル 2">
            <a:extLst>
              <a:ext uri="{FF2B5EF4-FFF2-40B4-BE49-F238E27FC236}">
                <a16:creationId xmlns:a16="http://schemas.microsoft.com/office/drawing/2014/main" id="{8F1CF41E-0F45-41BC-858D-65A1BEEA398A}"/>
              </a:ext>
            </a:extLst>
          </p:cNvPr>
          <p:cNvSpPr txBox="1">
            <a:spLocks/>
          </p:cNvSpPr>
          <p:nvPr/>
        </p:nvSpPr>
        <p:spPr>
          <a:xfrm>
            <a:off x="0" y="-94477"/>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實習工作成果範例</a:t>
            </a:r>
            <a:endParaRPr lang="en-US"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2E62241C-28C5-4AF3-8285-13AA88491571}"/>
              </a:ext>
            </a:extLst>
          </p:cNvPr>
          <p:cNvSpPr txBox="1"/>
          <p:nvPr/>
        </p:nvSpPr>
        <p:spPr>
          <a:xfrm>
            <a:off x="685801" y="1399739"/>
            <a:ext cx="11324491" cy="5183855"/>
          </a:xfrm>
          <a:prstGeom prst="rect">
            <a:avLst/>
          </a:prstGeom>
          <a:noFill/>
        </p:spPr>
        <p:txBody>
          <a:bodyPr wrap="square">
            <a:spAutoFit/>
          </a:bodyPr>
          <a:lstStyle/>
          <a:p>
            <a:pPr marL="1066378" lvl="1" indent="-514350">
              <a:lnSpc>
                <a:spcPct val="150000"/>
              </a:lnSpc>
              <a:spcBef>
                <a:spcPts val="0"/>
              </a:spcBef>
              <a:buFont typeface="+mj-lt"/>
              <a:buAutoNum type="arabicPeriod"/>
              <a:defRPr/>
            </a:pPr>
            <a:r>
              <a:rPr lang="zh-TW" altLang="en-US" sz="2800" dirty="0"/>
              <a:t>因應實務實習單位之需求，所設計的問卷或調查工具</a:t>
            </a:r>
            <a:endParaRPr lang="en-US" altLang="zh-TW" sz="2800" dirty="0">
              <a:latin typeface="微軟正黑體" panose="020B0604030504040204" pitchFamily="34" charset="-120"/>
              <a:ea typeface="微軟正黑體" panose="020B0604030504040204" pitchFamily="34" charset="-120"/>
            </a:endParaRPr>
          </a:p>
          <a:p>
            <a:pPr marL="1066378" lvl="1" indent="-514350">
              <a:lnSpc>
                <a:spcPct val="150000"/>
              </a:lnSpc>
              <a:spcBef>
                <a:spcPts val="0"/>
              </a:spcBef>
              <a:buFont typeface="+mj-lt"/>
              <a:buAutoNum type="arabicPeriod"/>
              <a:defRPr/>
            </a:pPr>
            <a:r>
              <a:rPr lang="zh-TW" altLang="en-US" sz="2800" dirty="0"/>
              <a:t>替實務實習單位所進行的數據分析結果報告</a:t>
            </a:r>
            <a:endParaRPr lang="en-US" altLang="zh-TW" sz="2800" dirty="0"/>
          </a:p>
          <a:p>
            <a:pPr marL="1066378" lvl="1" indent="-514350">
              <a:lnSpc>
                <a:spcPct val="150000"/>
              </a:lnSpc>
              <a:spcBef>
                <a:spcPts val="0"/>
              </a:spcBef>
              <a:buFont typeface="+mj-lt"/>
              <a:buAutoNum type="arabicPeriod"/>
              <a:defRPr/>
            </a:pPr>
            <a:r>
              <a:rPr lang="zh-TW" altLang="en-US" sz="2800" dirty="0"/>
              <a:t>呈現給利害關係人（如：社區成員、實務實習單位的其他成員） 的結果摘要；</a:t>
            </a:r>
            <a:endParaRPr lang="en-US" altLang="zh-TW" sz="2800" dirty="0"/>
          </a:p>
          <a:p>
            <a:pPr marL="1066378" lvl="1" indent="-514350">
              <a:lnSpc>
                <a:spcPct val="150000"/>
              </a:lnSpc>
              <a:spcBef>
                <a:spcPts val="0"/>
              </a:spcBef>
              <a:buFont typeface="+mj-lt"/>
              <a:buAutoNum type="arabicPeriod"/>
              <a:defRPr/>
            </a:pPr>
            <a:r>
              <a:rPr lang="zh-TW" altLang="en-US" sz="2800" dirty="0"/>
              <a:t>替實務實習單位所規劃之健康促進訓練指引</a:t>
            </a:r>
            <a:endParaRPr lang="en-US" altLang="zh-TW" sz="2800" dirty="0"/>
          </a:p>
          <a:p>
            <a:pPr marL="1066378" lvl="1" indent="-514350">
              <a:lnSpc>
                <a:spcPct val="150000"/>
              </a:lnSpc>
              <a:spcBef>
                <a:spcPts val="0"/>
              </a:spcBef>
              <a:buFont typeface="+mj-lt"/>
              <a:buAutoNum type="arabicPeriod"/>
              <a:defRPr/>
            </a:pPr>
            <a:r>
              <a:rPr lang="zh-TW" altLang="en-US" sz="2800" dirty="0"/>
              <a:t>提供給客戶的健康資訊文宣</a:t>
            </a:r>
            <a:endParaRPr lang="en-US" altLang="zh-TW" sz="2800" dirty="0"/>
          </a:p>
          <a:p>
            <a:pPr marL="1066378" lvl="1" indent="-514350">
              <a:lnSpc>
                <a:spcPct val="150000"/>
              </a:lnSpc>
              <a:spcBef>
                <a:spcPts val="0"/>
              </a:spcBef>
              <a:buFont typeface="+mj-lt"/>
              <a:buAutoNum type="arabicPeriod"/>
              <a:defRPr/>
            </a:pPr>
            <a:r>
              <a:rPr lang="zh-TW" altLang="en-US" sz="2800" dirty="0"/>
              <a:t>提供給實務實習單位指導老師的簡報，其內容主要是用來幫助實務實習單位進行後續決策及行動</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6466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sp>
        <p:nvSpPr>
          <p:cNvPr id="10" name="タイトル 2">
            <a:extLst>
              <a:ext uri="{FF2B5EF4-FFF2-40B4-BE49-F238E27FC236}">
                <a16:creationId xmlns:a16="http://schemas.microsoft.com/office/drawing/2014/main" id="{8F1CF41E-0F45-41BC-858D-65A1BEEA398A}"/>
              </a:ext>
            </a:extLst>
          </p:cNvPr>
          <p:cNvSpPr txBox="1">
            <a:spLocks/>
          </p:cNvSpPr>
          <p:nvPr/>
        </p:nvSpPr>
        <p:spPr>
          <a:xfrm>
            <a:off x="0" y="-98897"/>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實習工作成果範例</a:t>
            </a:r>
            <a:endParaRPr lang="en-US"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id="{D8A70F10-1DB3-4BFB-8617-AEBF66794E1D}"/>
              </a:ext>
            </a:extLst>
          </p:cNvPr>
          <p:cNvGrpSpPr/>
          <p:nvPr/>
        </p:nvGrpSpPr>
        <p:grpSpPr>
          <a:xfrm>
            <a:off x="842425" y="1849578"/>
            <a:ext cx="11231049" cy="4297222"/>
            <a:chOff x="842425" y="1849578"/>
            <a:chExt cx="11231049" cy="3771183"/>
          </a:xfrm>
        </p:grpSpPr>
        <p:sp>
          <p:nvSpPr>
            <p:cNvPr id="8" name="手繪多邊形: 圖案 7">
              <a:extLst>
                <a:ext uri="{FF2B5EF4-FFF2-40B4-BE49-F238E27FC236}">
                  <a16:creationId xmlns:a16="http://schemas.microsoft.com/office/drawing/2014/main" id="{F895EFD7-EAF0-4C9E-A7A7-46F3DAA34A5E}"/>
                </a:ext>
              </a:extLst>
            </p:cNvPr>
            <p:cNvSpPr/>
            <p:nvPr/>
          </p:nvSpPr>
          <p:spPr>
            <a:xfrm>
              <a:off x="842425" y="1873467"/>
              <a:ext cx="2540961" cy="984740"/>
            </a:xfrm>
            <a:custGeom>
              <a:avLst/>
              <a:gdLst>
                <a:gd name="connsiteX0" fmla="*/ 0 w 2540961"/>
                <a:gd name="connsiteY0" fmla="*/ 0 h 984740"/>
                <a:gd name="connsiteX1" fmla="*/ 2540961 w 2540961"/>
                <a:gd name="connsiteY1" fmla="*/ 0 h 984740"/>
                <a:gd name="connsiteX2" fmla="*/ 2540961 w 2540961"/>
                <a:gd name="connsiteY2" fmla="*/ 984740 h 984740"/>
                <a:gd name="connsiteX3" fmla="*/ 0 w 2540961"/>
                <a:gd name="connsiteY3" fmla="*/ 984740 h 984740"/>
                <a:gd name="connsiteX4" fmla="*/ 0 w 2540961"/>
                <a:gd name="connsiteY4" fmla="*/ 0 h 98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984740">
                  <a:moveTo>
                    <a:pt x="0" y="0"/>
                  </a:moveTo>
                  <a:lnTo>
                    <a:pt x="2540961" y="0"/>
                  </a:lnTo>
                  <a:lnTo>
                    <a:pt x="2540961" y="984740"/>
                  </a:lnTo>
                  <a:lnTo>
                    <a:pt x="0" y="98474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生物統計</a:t>
              </a:r>
            </a:p>
          </p:txBody>
        </p:sp>
        <p:sp>
          <p:nvSpPr>
            <p:cNvPr id="11" name="手繪多邊形: 圖案 10">
              <a:extLst>
                <a:ext uri="{FF2B5EF4-FFF2-40B4-BE49-F238E27FC236}">
                  <a16:creationId xmlns:a16="http://schemas.microsoft.com/office/drawing/2014/main" id="{15E1FE11-CC1F-426A-AB0D-9586BB5D4694}"/>
                </a:ext>
              </a:extLst>
            </p:cNvPr>
            <p:cNvSpPr/>
            <p:nvPr/>
          </p:nvSpPr>
          <p:spPr>
            <a:xfrm>
              <a:off x="842425" y="2742072"/>
              <a:ext cx="2540961" cy="2854800"/>
            </a:xfrm>
            <a:custGeom>
              <a:avLst/>
              <a:gdLst>
                <a:gd name="connsiteX0" fmla="*/ 0 w 2540961"/>
                <a:gd name="connsiteY0" fmla="*/ 0 h 2854800"/>
                <a:gd name="connsiteX1" fmla="*/ 2540961 w 2540961"/>
                <a:gd name="connsiteY1" fmla="*/ 0 h 2854800"/>
                <a:gd name="connsiteX2" fmla="*/ 2540961 w 2540961"/>
                <a:gd name="connsiteY2" fmla="*/ 2854800 h 2854800"/>
                <a:gd name="connsiteX3" fmla="*/ 0 w 2540961"/>
                <a:gd name="connsiteY3" fmla="*/ 2854800 h 2854800"/>
                <a:gd name="connsiteX4" fmla="*/ 0 w 254096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2854800">
                  <a:moveTo>
                    <a:pt x="0" y="0"/>
                  </a:moveTo>
                  <a:lnTo>
                    <a:pt x="2540961" y="0"/>
                  </a:lnTo>
                  <a:lnTo>
                    <a:pt x="2540961" y="2854800"/>
                  </a:lnTo>
                  <a:lnTo>
                    <a:pt x="0" y="2854800"/>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院刊投稿</a:t>
              </a:r>
            </a:p>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文獻回顧統整</a:t>
              </a:r>
            </a:p>
            <a:p>
              <a:pPr marL="228600" lvl="1" indent="-228600" algn="l" defTabSz="933450">
                <a:lnSpc>
                  <a:spcPct val="90000"/>
                </a:lnSpc>
                <a:spcBef>
                  <a:spcPct val="0"/>
                </a:spcBef>
                <a:spcAft>
                  <a:spcPct val="15000"/>
                </a:spcAft>
                <a:buChar char="•"/>
              </a:pPr>
              <a:endParaRPr lang="zh-TW" altLang="en-US" sz="2100" kern="1200" dirty="0"/>
            </a:p>
          </p:txBody>
        </p:sp>
        <p:sp>
          <p:nvSpPr>
            <p:cNvPr id="12" name="手繪多邊形: 圖案 11">
              <a:extLst>
                <a:ext uri="{FF2B5EF4-FFF2-40B4-BE49-F238E27FC236}">
                  <a16:creationId xmlns:a16="http://schemas.microsoft.com/office/drawing/2014/main" id="{7480DC23-D9B2-4871-B176-EDB3C3ED484C}"/>
                </a:ext>
              </a:extLst>
            </p:cNvPr>
            <p:cNvSpPr/>
            <p:nvPr/>
          </p:nvSpPr>
          <p:spPr>
            <a:xfrm>
              <a:off x="3739121" y="1849578"/>
              <a:ext cx="2540961" cy="1080296"/>
            </a:xfrm>
            <a:custGeom>
              <a:avLst/>
              <a:gdLst>
                <a:gd name="connsiteX0" fmla="*/ 0 w 2540961"/>
                <a:gd name="connsiteY0" fmla="*/ 0 h 1080296"/>
                <a:gd name="connsiteX1" fmla="*/ 2540961 w 2540961"/>
                <a:gd name="connsiteY1" fmla="*/ 0 h 1080296"/>
                <a:gd name="connsiteX2" fmla="*/ 2540961 w 2540961"/>
                <a:gd name="connsiteY2" fmla="*/ 1080296 h 1080296"/>
                <a:gd name="connsiteX3" fmla="*/ 0 w 2540961"/>
                <a:gd name="connsiteY3" fmla="*/ 1080296 h 1080296"/>
                <a:gd name="connsiteX4" fmla="*/ 0 w 2540961"/>
                <a:gd name="connsiteY4" fmla="*/ 0 h 108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1080296">
                  <a:moveTo>
                    <a:pt x="0" y="0"/>
                  </a:moveTo>
                  <a:lnTo>
                    <a:pt x="2540961" y="0"/>
                  </a:lnTo>
                  <a:lnTo>
                    <a:pt x="2540961" y="1080296"/>
                  </a:lnTo>
                  <a:lnTo>
                    <a:pt x="0" y="1080296"/>
                  </a:lnTo>
                  <a:lnTo>
                    <a:pt x="0" y="0"/>
                  </a:lnTo>
                  <a:close/>
                </a:path>
              </a:pathLst>
            </a:custGeom>
          </p:spPr>
          <p:style>
            <a:lnRef idx="2">
              <a:schemeClr val="accent4">
                <a:hueOff val="3465231"/>
                <a:satOff val="-15989"/>
                <a:lumOff val="588"/>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spcBef>
                  <a:spcPct val="0"/>
                </a:spcBef>
                <a:spcAft>
                  <a:spcPts val="0"/>
                </a:spcAft>
                <a:buNone/>
              </a:pPr>
              <a:r>
                <a:rPr lang="zh-TW" altLang="en-US" sz="2800" kern="1200" dirty="0">
                  <a:solidFill>
                    <a:prstClr val="white"/>
                  </a:solidFill>
                  <a:latin typeface="微軟正黑體" panose="020B0604030504040204" pitchFamily="34" charset="-120"/>
                  <a:ea typeface="微軟正黑體" panose="020B0604030504040204" pitchFamily="34" charset="-120"/>
                  <a:cs typeface="+mn-cs"/>
                </a:rPr>
                <a:t>流行病學與</a:t>
              </a:r>
              <a:br>
                <a:rPr lang="en-US" altLang="zh-TW" sz="2800" kern="1200" dirty="0">
                  <a:solidFill>
                    <a:prstClr val="white"/>
                  </a:solidFill>
                  <a:latin typeface="微軟正黑體" panose="020B0604030504040204" pitchFamily="34" charset="-120"/>
                  <a:ea typeface="微軟正黑體" panose="020B0604030504040204" pitchFamily="34" charset="-120"/>
                  <a:cs typeface="+mn-cs"/>
                </a:rPr>
              </a:br>
              <a:r>
                <a:rPr lang="zh-TW" altLang="en-US" sz="2800" kern="1200" dirty="0">
                  <a:solidFill>
                    <a:prstClr val="white"/>
                  </a:solidFill>
                  <a:latin typeface="微軟正黑體" panose="020B0604030504040204" pitchFamily="34" charset="-120"/>
                  <a:ea typeface="微軟正黑體" panose="020B0604030504040204" pitchFamily="34" charset="-120"/>
                  <a:cs typeface="+mn-cs"/>
                </a:rPr>
                <a:t>預防醫學</a:t>
              </a:r>
            </a:p>
          </p:txBody>
        </p:sp>
        <p:sp>
          <p:nvSpPr>
            <p:cNvPr id="13" name="手繪多邊形: 圖案 12">
              <a:extLst>
                <a:ext uri="{FF2B5EF4-FFF2-40B4-BE49-F238E27FC236}">
                  <a16:creationId xmlns:a16="http://schemas.microsoft.com/office/drawing/2014/main" id="{0F9ABB3D-C3D0-4E2C-9AFA-BDD6B4B5F80E}"/>
                </a:ext>
              </a:extLst>
            </p:cNvPr>
            <p:cNvSpPr/>
            <p:nvPr/>
          </p:nvSpPr>
          <p:spPr>
            <a:xfrm>
              <a:off x="3739121" y="2765961"/>
              <a:ext cx="2540961" cy="2854800"/>
            </a:xfrm>
            <a:custGeom>
              <a:avLst/>
              <a:gdLst>
                <a:gd name="connsiteX0" fmla="*/ 0 w 2540961"/>
                <a:gd name="connsiteY0" fmla="*/ 0 h 2854800"/>
                <a:gd name="connsiteX1" fmla="*/ 2540961 w 2540961"/>
                <a:gd name="connsiteY1" fmla="*/ 0 h 2854800"/>
                <a:gd name="connsiteX2" fmla="*/ 2540961 w 2540961"/>
                <a:gd name="connsiteY2" fmla="*/ 2854800 h 2854800"/>
                <a:gd name="connsiteX3" fmla="*/ 0 w 2540961"/>
                <a:gd name="connsiteY3" fmla="*/ 2854800 h 2854800"/>
                <a:gd name="connsiteX4" fmla="*/ 0 w 254096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2854800">
                  <a:moveTo>
                    <a:pt x="0" y="0"/>
                  </a:moveTo>
                  <a:lnTo>
                    <a:pt x="2540961" y="0"/>
                  </a:lnTo>
                  <a:lnTo>
                    <a:pt x="2540961" y="2854800"/>
                  </a:lnTo>
                  <a:lnTo>
                    <a:pt x="0" y="2854800"/>
                  </a:lnTo>
                  <a:lnTo>
                    <a:pt x="0" y="0"/>
                  </a:lnTo>
                  <a:close/>
                </a:path>
              </a:pathLst>
            </a:custGeom>
          </p:spPr>
          <p:style>
            <a:lnRef idx="2">
              <a:schemeClr val="accent4">
                <a:tint val="40000"/>
                <a:alpha val="90000"/>
                <a:hueOff val="3837973"/>
                <a:satOff val="-20420"/>
                <a:lumOff val="-1163"/>
                <a:alphaOff val="0"/>
              </a:schemeClr>
            </a:lnRef>
            <a:fillRef idx="1">
              <a:schemeClr val="accent4">
                <a:tint val="40000"/>
                <a:alpha val="90000"/>
                <a:hueOff val="3837973"/>
                <a:satOff val="-20420"/>
                <a:lumOff val="-1163"/>
                <a:alphaOff val="0"/>
              </a:schemeClr>
            </a:fillRef>
            <a:effectRef idx="0">
              <a:schemeClr val="accent4">
                <a:tint val="40000"/>
                <a:alpha val="90000"/>
                <a:hueOff val="3837973"/>
                <a:satOff val="-20420"/>
                <a:lumOff val="-1163"/>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12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疾病評估報告</a:t>
              </a:r>
            </a:p>
            <a:p>
              <a:pPr marL="171450" lvl="1" indent="-171450" algn="l" defTabSz="844550">
                <a:lnSpc>
                  <a:spcPct val="12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數據分析指引</a:t>
              </a:r>
            </a:p>
            <a:p>
              <a:pPr marL="171450" lvl="1" indent="-171450" algn="l" defTabSz="844550">
                <a:lnSpc>
                  <a:spcPct val="12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譯碼簿</a:t>
              </a:r>
            </a:p>
            <a:p>
              <a:pPr marL="171450" lvl="1" indent="-171450" algn="l" defTabSz="844550">
                <a:lnSpc>
                  <a:spcPct val="12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分析決策建議</a:t>
              </a:r>
            </a:p>
            <a:p>
              <a:pPr marL="171450" lvl="1" indent="-171450" algn="l" defTabSz="844550">
                <a:lnSpc>
                  <a:spcPct val="12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教育文宣</a:t>
              </a:r>
            </a:p>
            <a:p>
              <a:pPr marL="171450" lvl="1" indent="-171450" algn="l" defTabSz="844550">
                <a:lnSpc>
                  <a:spcPct val="120000"/>
                </a:lnSpc>
                <a:spcBef>
                  <a:spcPct val="0"/>
                </a:spcBef>
                <a:spcAft>
                  <a:spcPct val="15000"/>
                </a:spcAft>
                <a:buChar char="•"/>
              </a:pPr>
              <a:r>
                <a:rPr lang="zh-TW" altLang="en-US" sz="2400" kern="1200" dirty="0">
                  <a:latin typeface="微軟正黑體" panose="020B0604030504040204" pitchFamily="34" charset="-120"/>
                  <a:ea typeface="微軟正黑體" panose="020B0604030504040204" pitchFamily="34" charset="-120"/>
                </a:rPr>
                <a:t>調查報告</a:t>
              </a:r>
            </a:p>
          </p:txBody>
        </p:sp>
        <p:sp>
          <p:nvSpPr>
            <p:cNvPr id="15" name="手繪多邊形: 圖案 14">
              <a:extLst>
                <a:ext uri="{FF2B5EF4-FFF2-40B4-BE49-F238E27FC236}">
                  <a16:creationId xmlns:a16="http://schemas.microsoft.com/office/drawing/2014/main" id="{555B1F2C-5F0B-443E-BD4B-4C3B3DA371DA}"/>
                </a:ext>
              </a:extLst>
            </p:cNvPr>
            <p:cNvSpPr/>
            <p:nvPr/>
          </p:nvSpPr>
          <p:spPr>
            <a:xfrm>
              <a:off x="6635817" y="1885229"/>
              <a:ext cx="2540961" cy="937695"/>
            </a:xfrm>
            <a:custGeom>
              <a:avLst/>
              <a:gdLst>
                <a:gd name="connsiteX0" fmla="*/ 0 w 2540961"/>
                <a:gd name="connsiteY0" fmla="*/ 0 h 937695"/>
                <a:gd name="connsiteX1" fmla="*/ 2540961 w 2540961"/>
                <a:gd name="connsiteY1" fmla="*/ 0 h 937695"/>
                <a:gd name="connsiteX2" fmla="*/ 2540961 w 2540961"/>
                <a:gd name="connsiteY2" fmla="*/ 937695 h 937695"/>
                <a:gd name="connsiteX3" fmla="*/ 0 w 2540961"/>
                <a:gd name="connsiteY3" fmla="*/ 937695 h 937695"/>
                <a:gd name="connsiteX4" fmla="*/ 0 w 2540961"/>
                <a:gd name="connsiteY4" fmla="*/ 0 h 93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937695">
                  <a:moveTo>
                    <a:pt x="0" y="0"/>
                  </a:moveTo>
                  <a:lnTo>
                    <a:pt x="2540961" y="0"/>
                  </a:lnTo>
                  <a:lnTo>
                    <a:pt x="2540961" y="937695"/>
                  </a:lnTo>
                  <a:lnTo>
                    <a:pt x="0" y="937695"/>
                  </a:lnTo>
                  <a:lnTo>
                    <a:pt x="0" y="0"/>
                  </a:lnTo>
                  <a:close/>
                </a:path>
              </a:pathLst>
            </a:custGeom>
          </p:spPr>
          <p:style>
            <a:lnRef idx="2">
              <a:schemeClr val="accent4">
                <a:hueOff val="6930461"/>
                <a:satOff val="-31979"/>
                <a:lumOff val="1177"/>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spcBef>
                  <a:spcPct val="0"/>
                </a:spcBef>
                <a:spcAft>
                  <a:spcPct val="35000"/>
                </a:spcAft>
                <a:buNone/>
              </a:pPr>
              <a:r>
                <a:rPr lang="zh-TW" altLang="en-US" sz="2800" kern="1200" dirty="0">
                  <a:solidFill>
                    <a:prstClr val="white"/>
                  </a:solidFill>
                  <a:latin typeface="微軟正黑體" panose="020B0604030504040204" pitchFamily="34" charset="-120"/>
                  <a:ea typeface="微軟正黑體" panose="020B0604030504040204" pitchFamily="34" charset="-120"/>
                  <a:cs typeface="+mn-cs"/>
                </a:rPr>
                <a:t>健康行為與</a:t>
              </a:r>
              <a:br>
                <a:rPr lang="en-US" altLang="zh-TW" sz="2800" kern="1200" dirty="0">
                  <a:solidFill>
                    <a:prstClr val="white"/>
                  </a:solidFill>
                  <a:latin typeface="微軟正黑體" panose="020B0604030504040204" pitchFamily="34" charset="-120"/>
                  <a:ea typeface="微軟正黑體" panose="020B0604030504040204" pitchFamily="34" charset="-120"/>
                  <a:cs typeface="+mn-cs"/>
                </a:rPr>
              </a:br>
              <a:r>
                <a:rPr lang="zh-TW" altLang="en-US" sz="2800" kern="1200" dirty="0">
                  <a:solidFill>
                    <a:prstClr val="white"/>
                  </a:solidFill>
                  <a:latin typeface="微軟正黑體" panose="020B0604030504040204" pitchFamily="34" charset="-120"/>
                  <a:ea typeface="微軟正黑體" panose="020B0604030504040204" pitchFamily="34" charset="-120"/>
                  <a:cs typeface="+mn-cs"/>
                </a:rPr>
                <a:t>社區科學</a:t>
              </a:r>
            </a:p>
          </p:txBody>
        </p:sp>
        <p:sp>
          <p:nvSpPr>
            <p:cNvPr id="16" name="手繪多邊形: 圖案 15">
              <a:extLst>
                <a:ext uri="{FF2B5EF4-FFF2-40B4-BE49-F238E27FC236}">
                  <a16:creationId xmlns:a16="http://schemas.microsoft.com/office/drawing/2014/main" id="{BE4BFCDE-0A42-4DB2-894E-6FF2653FB88B}"/>
                </a:ext>
              </a:extLst>
            </p:cNvPr>
            <p:cNvSpPr/>
            <p:nvPr/>
          </p:nvSpPr>
          <p:spPr>
            <a:xfrm>
              <a:off x="6635817" y="2730310"/>
              <a:ext cx="2540961" cy="2854800"/>
            </a:xfrm>
            <a:custGeom>
              <a:avLst/>
              <a:gdLst>
                <a:gd name="connsiteX0" fmla="*/ 0 w 2540961"/>
                <a:gd name="connsiteY0" fmla="*/ 0 h 2854800"/>
                <a:gd name="connsiteX1" fmla="*/ 2540961 w 2540961"/>
                <a:gd name="connsiteY1" fmla="*/ 0 h 2854800"/>
                <a:gd name="connsiteX2" fmla="*/ 2540961 w 2540961"/>
                <a:gd name="connsiteY2" fmla="*/ 2854800 h 2854800"/>
                <a:gd name="connsiteX3" fmla="*/ 0 w 2540961"/>
                <a:gd name="connsiteY3" fmla="*/ 2854800 h 2854800"/>
                <a:gd name="connsiteX4" fmla="*/ 0 w 254096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2854800">
                  <a:moveTo>
                    <a:pt x="0" y="0"/>
                  </a:moveTo>
                  <a:lnTo>
                    <a:pt x="2540961" y="0"/>
                  </a:lnTo>
                  <a:lnTo>
                    <a:pt x="2540961" y="2854800"/>
                  </a:lnTo>
                  <a:lnTo>
                    <a:pt x="0" y="2854800"/>
                  </a:lnTo>
                  <a:lnTo>
                    <a:pt x="0" y="0"/>
                  </a:lnTo>
                  <a:close/>
                </a:path>
              </a:pathLst>
            </a:custGeom>
          </p:spPr>
          <p:style>
            <a:lnRef idx="2">
              <a:schemeClr val="accent4">
                <a:tint val="40000"/>
                <a:alpha val="90000"/>
                <a:hueOff val="7675946"/>
                <a:satOff val="-40841"/>
                <a:lumOff val="-2327"/>
                <a:alphaOff val="0"/>
              </a:schemeClr>
            </a:lnRef>
            <a:fillRef idx="1">
              <a:schemeClr val="accent4">
                <a:tint val="40000"/>
                <a:alpha val="90000"/>
                <a:hueOff val="7675946"/>
                <a:satOff val="-40841"/>
                <a:lumOff val="-2327"/>
                <a:alphaOff val="0"/>
              </a:schemeClr>
            </a:fillRef>
            <a:effectRef idx="0">
              <a:schemeClr val="accent4">
                <a:tint val="40000"/>
                <a:alpha val="90000"/>
                <a:hueOff val="7675946"/>
                <a:satOff val="-40841"/>
                <a:lumOff val="-2327"/>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網路專刊</a:t>
              </a:r>
            </a:p>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衛教手冊</a:t>
              </a:r>
            </a:p>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政策比較表</a:t>
              </a:r>
            </a:p>
            <a:p>
              <a:pPr marL="171450" lvl="1" indent="-171450" algn="l" defTabSz="844550">
                <a:lnSpc>
                  <a:spcPct val="90000"/>
                </a:lnSpc>
                <a:spcBef>
                  <a:spcPct val="0"/>
                </a:spcBef>
                <a:spcAft>
                  <a:spcPct val="15000"/>
                </a:spcAft>
                <a:buChar char="•"/>
              </a:pPr>
              <a:endParaRPr lang="zh-TW" altLang="en-US" sz="1900" kern="1200" dirty="0"/>
            </a:p>
          </p:txBody>
        </p:sp>
        <p:sp>
          <p:nvSpPr>
            <p:cNvPr id="17" name="手繪多邊形: 圖案 16">
              <a:extLst>
                <a:ext uri="{FF2B5EF4-FFF2-40B4-BE49-F238E27FC236}">
                  <a16:creationId xmlns:a16="http://schemas.microsoft.com/office/drawing/2014/main" id="{68310549-8092-4D0D-8CD4-327BD62288F7}"/>
                </a:ext>
              </a:extLst>
            </p:cNvPr>
            <p:cNvSpPr/>
            <p:nvPr/>
          </p:nvSpPr>
          <p:spPr>
            <a:xfrm>
              <a:off x="9532513" y="1902870"/>
              <a:ext cx="2540961" cy="867129"/>
            </a:xfrm>
            <a:custGeom>
              <a:avLst/>
              <a:gdLst>
                <a:gd name="connsiteX0" fmla="*/ 0 w 2540961"/>
                <a:gd name="connsiteY0" fmla="*/ 0 h 867129"/>
                <a:gd name="connsiteX1" fmla="*/ 2540961 w 2540961"/>
                <a:gd name="connsiteY1" fmla="*/ 0 h 867129"/>
                <a:gd name="connsiteX2" fmla="*/ 2540961 w 2540961"/>
                <a:gd name="connsiteY2" fmla="*/ 867129 h 867129"/>
                <a:gd name="connsiteX3" fmla="*/ 0 w 2540961"/>
                <a:gd name="connsiteY3" fmla="*/ 867129 h 867129"/>
                <a:gd name="connsiteX4" fmla="*/ 0 w 2540961"/>
                <a:gd name="connsiteY4" fmla="*/ 0 h 86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867129">
                  <a:moveTo>
                    <a:pt x="0" y="0"/>
                  </a:moveTo>
                  <a:lnTo>
                    <a:pt x="2540961" y="0"/>
                  </a:lnTo>
                  <a:lnTo>
                    <a:pt x="2540961" y="867129"/>
                  </a:lnTo>
                  <a:lnTo>
                    <a:pt x="0" y="867129"/>
                  </a:lnTo>
                  <a:lnTo>
                    <a:pt x="0" y="0"/>
                  </a:lnTo>
                  <a:close/>
                </a:path>
              </a:pathLst>
            </a:custGeom>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prstClr val="white"/>
                  </a:solidFill>
                  <a:latin typeface="微軟正黑體" panose="020B0604030504040204" pitchFamily="34" charset="-120"/>
                  <a:ea typeface="微軟正黑體" panose="020B0604030504040204" pitchFamily="34" charset="-120"/>
                  <a:cs typeface="+mn-cs"/>
                </a:rPr>
                <a:t>環境健康科學</a:t>
              </a:r>
            </a:p>
          </p:txBody>
        </p:sp>
        <p:sp>
          <p:nvSpPr>
            <p:cNvPr id="18" name="手繪多邊形: 圖案 17">
              <a:extLst>
                <a:ext uri="{FF2B5EF4-FFF2-40B4-BE49-F238E27FC236}">
                  <a16:creationId xmlns:a16="http://schemas.microsoft.com/office/drawing/2014/main" id="{27DA0C3F-DB6A-4F36-A3AE-4FC27F113DF0}"/>
                </a:ext>
              </a:extLst>
            </p:cNvPr>
            <p:cNvSpPr/>
            <p:nvPr/>
          </p:nvSpPr>
          <p:spPr>
            <a:xfrm>
              <a:off x="9532513" y="2712669"/>
              <a:ext cx="2540961" cy="2854800"/>
            </a:xfrm>
            <a:custGeom>
              <a:avLst/>
              <a:gdLst>
                <a:gd name="connsiteX0" fmla="*/ 0 w 2540961"/>
                <a:gd name="connsiteY0" fmla="*/ 0 h 2854800"/>
                <a:gd name="connsiteX1" fmla="*/ 2540961 w 2540961"/>
                <a:gd name="connsiteY1" fmla="*/ 0 h 2854800"/>
                <a:gd name="connsiteX2" fmla="*/ 2540961 w 2540961"/>
                <a:gd name="connsiteY2" fmla="*/ 2854800 h 2854800"/>
                <a:gd name="connsiteX3" fmla="*/ 0 w 2540961"/>
                <a:gd name="connsiteY3" fmla="*/ 2854800 h 2854800"/>
                <a:gd name="connsiteX4" fmla="*/ 0 w 2540961"/>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961" h="2854800">
                  <a:moveTo>
                    <a:pt x="0" y="0"/>
                  </a:moveTo>
                  <a:lnTo>
                    <a:pt x="2540961" y="0"/>
                  </a:lnTo>
                  <a:lnTo>
                    <a:pt x="2540961" y="2854800"/>
                  </a:lnTo>
                  <a:lnTo>
                    <a:pt x="0" y="2854800"/>
                  </a:lnTo>
                  <a:lnTo>
                    <a:pt x="0" y="0"/>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資料收集表</a:t>
              </a:r>
            </a:p>
            <a:p>
              <a:pPr marL="171450" lvl="1" indent="-171450" defTabSz="844550">
                <a:lnSpc>
                  <a:spcPct val="120000"/>
                </a:lnSpc>
                <a:spcBef>
                  <a:spcPct val="0"/>
                </a:spcBef>
                <a:spcAft>
                  <a:spcPct val="15000"/>
                </a:spcAft>
                <a:buChar char="•"/>
              </a:pPr>
              <a:r>
                <a:rPr lang="zh-TW" altLang="en-US" sz="2400" dirty="0">
                  <a:latin typeface="微軟正黑體" panose="020B0604030504040204" pitchFamily="34" charset="-120"/>
                  <a:ea typeface="微軟正黑體" panose="020B0604030504040204" pitchFamily="34" charset="-120"/>
                </a:rPr>
                <a:t>檢驗成果報告</a:t>
              </a:r>
            </a:p>
          </p:txBody>
        </p:sp>
      </p:grpSp>
    </p:spTree>
    <p:extLst>
      <p:ext uri="{BB962C8B-B14F-4D97-AF65-F5344CB8AC3E}">
        <p14:creationId xmlns:p14="http://schemas.microsoft.com/office/powerpoint/2010/main" val="13868966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標題 4">
            <a:extLst>
              <a:ext uri="{FF2B5EF4-FFF2-40B4-BE49-F238E27FC236}">
                <a16:creationId xmlns:a16="http://schemas.microsoft.com/office/drawing/2014/main" id="{DBF4FE33-63CF-4A65-B749-A3D1E717920E}"/>
              </a:ext>
            </a:extLst>
          </p:cNvPr>
          <p:cNvSpPr txBox="1">
            <a:spLocks/>
          </p:cNvSpPr>
          <p:nvPr/>
        </p:nvSpPr>
        <p:spPr>
          <a:xfrm>
            <a:off x="0" y="212643"/>
            <a:ext cx="12192000" cy="658083"/>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ctr"/>
            <a:r>
              <a:rPr lang="zh-TW" altLang="en-US" sz="4000" b="1" dirty="0">
                <a:latin typeface="微軟正黑體" panose="020B0604030504040204" pitchFamily="34" charset="-120"/>
                <a:ea typeface="微軟正黑體" panose="020B0604030504040204" pitchFamily="34" charset="-120"/>
              </a:rPr>
              <a:t>實務實習申請書</a:t>
            </a:r>
          </a:p>
        </p:txBody>
      </p:sp>
      <p:grpSp>
        <p:nvGrpSpPr>
          <p:cNvPr id="29" name="群組 28">
            <a:extLst>
              <a:ext uri="{FF2B5EF4-FFF2-40B4-BE49-F238E27FC236}">
                <a16:creationId xmlns:a16="http://schemas.microsoft.com/office/drawing/2014/main" id="{9DBC6BA0-CC98-41F7-A13B-0C898AA58615}"/>
              </a:ext>
            </a:extLst>
          </p:cNvPr>
          <p:cNvGrpSpPr/>
          <p:nvPr/>
        </p:nvGrpSpPr>
        <p:grpSpPr>
          <a:xfrm>
            <a:off x="-55566" y="961602"/>
            <a:ext cx="12104088" cy="5927897"/>
            <a:chOff x="0" y="1376231"/>
            <a:chExt cx="12192000" cy="5269126"/>
          </a:xfrm>
        </p:grpSpPr>
        <p:grpSp>
          <p:nvGrpSpPr>
            <p:cNvPr id="19" name="群組 18">
              <a:extLst>
                <a:ext uri="{FF2B5EF4-FFF2-40B4-BE49-F238E27FC236}">
                  <a16:creationId xmlns:a16="http://schemas.microsoft.com/office/drawing/2014/main" id="{00F0151D-415F-4BFE-BE22-5C116AD256B4}"/>
                </a:ext>
              </a:extLst>
            </p:cNvPr>
            <p:cNvGrpSpPr/>
            <p:nvPr/>
          </p:nvGrpSpPr>
          <p:grpSpPr>
            <a:xfrm>
              <a:off x="0" y="1376231"/>
              <a:ext cx="12192000" cy="5269126"/>
              <a:chOff x="0" y="1286581"/>
              <a:chExt cx="12192000" cy="5269126"/>
            </a:xfrm>
          </p:grpSpPr>
          <p:pic>
            <p:nvPicPr>
              <p:cNvPr id="21" name="圖片 20">
                <a:extLst>
                  <a:ext uri="{FF2B5EF4-FFF2-40B4-BE49-F238E27FC236}">
                    <a16:creationId xmlns:a16="http://schemas.microsoft.com/office/drawing/2014/main" id="{54789B9B-E11C-4B15-96FA-EF235AC0C09B}"/>
                  </a:ext>
                </a:extLst>
              </p:cNvPr>
              <p:cNvPicPr>
                <a:picLocks noChangeAspect="1"/>
              </p:cNvPicPr>
              <p:nvPr/>
            </p:nvPicPr>
            <p:blipFill>
              <a:blip r:embed="rId3"/>
              <a:stretch>
                <a:fillRect/>
              </a:stretch>
            </p:blipFill>
            <p:spPr>
              <a:xfrm>
                <a:off x="0" y="1286581"/>
                <a:ext cx="12192000" cy="5269126"/>
              </a:xfrm>
              <a:prstGeom prst="rect">
                <a:avLst/>
              </a:prstGeom>
            </p:spPr>
          </p:pic>
          <p:sp>
            <p:nvSpPr>
              <p:cNvPr id="24" name="文字方塊 23">
                <a:extLst>
                  <a:ext uri="{FF2B5EF4-FFF2-40B4-BE49-F238E27FC236}">
                    <a16:creationId xmlns:a16="http://schemas.microsoft.com/office/drawing/2014/main" id="{4683FE66-B8EE-4B7A-A779-7D91AAF0E139}"/>
                  </a:ext>
                </a:extLst>
              </p:cNvPr>
              <p:cNvSpPr txBox="1"/>
              <p:nvPr/>
            </p:nvSpPr>
            <p:spPr>
              <a:xfrm>
                <a:off x="6048371" y="3109152"/>
                <a:ext cx="1338828" cy="369332"/>
              </a:xfrm>
              <a:prstGeom prst="rect">
                <a:avLst/>
              </a:prstGeom>
              <a:noFill/>
            </p:spPr>
            <p:txBody>
              <a:bodyPr wrap="none" rtlCol="0">
                <a:spAutoFit/>
              </a:bodyPr>
              <a:lstStyle/>
              <a:p>
                <a:r>
                  <a:rPr lang="zh-TW" altLang="en-US" dirty="0">
                    <a:solidFill>
                      <a:srgbClr val="00B0F0"/>
                    </a:solidFill>
                  </a:rPr>
                  <a:t>下拉式選單</a:t>
                </a:r>
              </a:p>
            </p:txBody>
          </p:sp>
        </p:grpSp>
        <p:grpSp>
          <p:nvGrpSpPr>
            <p:cNvPr id="28" name="群組 27">
              <a:extLst>
                <a:ext uri="{FF2B5EF4-FFF2-40B4-BE49-F238E27FC236}">
                  <a16:creationId xmlns:a16="http://schemas.microsoft.com/office/drawing/2014/main" id="{61ABDEDE-190D-4129-A457-56C0035E8E71}"/>
                </a:ext>
              </a:extLst>
            </p:cNvPr>
            <p:cNvGrpSpPr/>
            <p:nvPr/>
          </p:nvGrpSpPr>
          <p:grpSpPr>
            <a:xfrm>
              <a:off x="8424780" y="2350252"/>
              <a:ext cx="1987882" cy="3512201"/>
              <a:chOff x="8424780" y="2350252"/>
              <a:chExt cx="1987882" cy="3512201"/>
            </a:xfrm>
          </p:grpSpPr>
          <p:sp>
            <p:nvSpPr>
              <p:cNvPr id="2" name="流程圖: 替代程序 1">
                <a:extLst>
                  <a:ext uri="{FF2B5EF4-FFF2-40B4-BE49-F238E27FC236}">
                    <a16:creationId xmlns:a16="http://schemas.microsoft.com/office/drawing/2014/main" id="{5E720BF4-068A-4CA2-BBB3-98E90CEDBEF4}"/>
                  </a:ext>
                </a:extLst>
              </p:cNvPr>
              <p:cNvSpPr/>
              <p:nvPr/>
            </p:nvSpPr>
            <p:spPr>
              <a:xfrm>
                <a:off x="8566150" y="5200650"/>
                <a:ext cx="1568447" cy="661803"/>
              </a:xfrm>
              <a:prstGeom prst="flowChartAlternateProcess">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C8F77A9E-2F26-4B07-9E15-1D439B4376B7}"/>
                  </a:ext>
                </a:extLst>
              </p:cNvPr>
              <p:cNvSpPr txBox="1"/>
              <p:nvPr/>
            </p:nvSpPr>
            <p:spPr>
              <a:xfrm>
                <a:off x="8424780" y="2350252"/>
                <a:ext cx="1987882" cy="902792"/>
              </a:xfrm>
              <a:prstGeom prst="rect">
                <a:avLst/>
              </a:prstGeom>
              <a:noFill/>
            </p:spPr>
            <p:txBody>
              <a:bodyPr wrap="square" rtlCol="0">
                <a:spAutoFit/>
              </a:bodyPr>
              <a:lstStyle/>
              <a:p>
                <a:r>
                  <a:rPr lang="zh-TW" altLang="en-US" sz="2000" dirty="0">
                    <a:solidFill>
                      <a:schemeClr val="accent6">
                        <a:lumMod val="75000"/>
                      </a:schemeClr>
                    </a:solidFill>
                    <a:latin typeface="微軟正黑體" panose="020B0604030504040204" pitchFamily="34" charset="-120"/>
                    <a:ea typeface="微軟正黑體" panose="020B0604030504040204" pitchFamily="34" charset="-120"/>
                  </a:rPr>
                  <a:t>由學程辦公室於</a:t>
                </a:r>
                <a:endParaRPr lang="en-US" altLang="zh-TW" sz="2000"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6">
                        <a:lumMod val="75000"/>
                      </a:schemeClr>
                    </a:solidFill>
                    <a:latin typeface="微軟正黑體" panose="020B0604030504040204" pitchFamily="34" charset="-120"/>
                    <a:ea typeface="微軟正黑體" panose="020B0604030504040204" pitchFamily="34" charset="-120"/>
                  </a:rPr>
                  <a:t>收件截止後</a:t>
                </a:r>
                <a:endParaRPr lang="en-US" altLang="zh-TW" sz="2000" dirty="0">
                  <a:solidFill>
                    <a:schemeClr val="accent6">
                      <a:lumMod val="75000"/>
                    </a:schemeClr>
                  </a:solidFill>
                  <a:latin typeface="微軟正黑體" panose="020B0604030504040204" pitchFamily="34" charset="-120"/>
                  <a:ea typeface="微軟正黑體" panose="020B0604030504040204" pitchFamily="34" charset="-120"/>
                </a:endParaRPr>
              </a:p>
              <a:p>
                <a:r>
                  <a:rPr lang="zh-TW" altLang="en-US" sz="2000" dirty="0">
                    <a:solidFill>
                      <a:schemeClr val="accent6">
                        <a:lumMod val="75000"/>
                      </a:schemeClr>
                    </a:solidFill>
                    <a:latin typeface="微軟正黑體" panose="020B0604030504040204" pitchFamily="34" charset="-120"/>
                    <a:ea typeface="微軟正黑體" panose="020B0604030504040204" pitchFamily="34" charset="-120"/>
                  </a:rPr>
                  <a:t>統一給主任簽名</a:t>
                </a:r>
                <a:endParaRPr lang="en-US" altLang="zh-TW" sz="2000" dirty="0">
                  <a:solidFill>
                    <a:schemeClr val="accent6">
                      <a:lumMod val="75000"/>
                    </a:schemeClr>
                  </a:solidFill>
                  <a:latin typeface="微軟正黑體" panose="020B0604030504040204" pitchFamily="34" charset="-120"/>
                  <a:ea typeface="微軟正黑體" panose="020B0604030504040204" pitchFamily="34" charset="-120"/>
                </a:endParaRPr>
              </a:p>
            </p:txBody>
          </p:sp>
        </p:grpSp>
      </p:grpSp>
      <p:sp>
        <p:nvSpPr>
          <p:cNvPr id="34" name="圖說文字: 向右箭號 33">
            <a:extLst>
              <a:ext uri="{FF2B5EF4-FFF2-40B4-BE49-F238E27FC236}">
                <a16:creationId xmlns:a16="http://schemas.microsoft.com/office/drawing/2014/main" id="{7689E09F-E3DC-447B-BA0C-1D61FA7D01D9}"/>
              </a:ext>
            </a:extLst>
          </p:cNvPr>
          <p:cNvSpPr/>
          <p:nvPr/>
        </p:nvSpPr>
        <p:spPr>
          <a:xfrm>
            <a:off x="4494048" y="2215663"/>
            <a:ext cx="1486930" cy="1962972"/>
          </a:xfrm>
          <a:prstGeom prst="rightArrowCallout">
            <a:avLst>
              <a:gd name="adj1" fmla="val 11704"/>
              <a:gd name="adj2" fmla="val 14197"/>
              <a:gd name="adj3" fmla="val 12535"/>
              <a:gd name="adj4" fmla="val 6497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 name="直線單箭頭接點 39">
            <a:extLst>
              <a:ext uri="{FF2B5EF4-FFF2-40B4-BE49-F238E27FC236}">
                <a16:creationId xmlns:a16="http://schemas.microsoft.com/office/drawing/2014/main" id="{04C4B326-2247-4BA8-A02A-3555C5A3B9AF}"/>
              </a:ext>
            </a:extLst>
          </p:cNvPr>
          <p:cNvCxnSpPr>
            <a:cxnSpLocks/>
          </p:cNvCxnSpPr>
          <p:nvPr/>
        </p:nvCxnSpPr>
        <p:spPr>
          <a:xfrm>
            <a:off x="8485691" y="3012039"/>
            <a:ext cx="0" cy="221978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grpSp>
        <p:nvGrpSpPr>
          <p:cNvPr id="13" name="群組 12">
            <a:extLst>
              <a:ext uri="{FF2B5EF4-FFF2-40B4-BE49-F238E27FC236}">
                <a16:creationId xmlns:a16="http://schemas.microsoft.com/office/drawing/2014/main" id="{B45DA2EB-2090-457C-BABF-E78D6CAA32B8}"/>
              </a:ext>
            </a:extLst>
          </p:cNvPr>
          <p:cNvGrpSpPr/>
          <p:nvPr/>
        </p:nvGrpSpPr>
        <p:grpSpPr>
          <a:xfrm>
            <a:off x="4202723" y="4388269"/>
            <a:ext cx="3730033" cy="1832011"/>
            <a:chOff x="4202723" y="4388269"/>
            <a:chExt cx="3730033" cy="1832011"/>
          </a:xfrm>
        </p:grpSpPr>
        <p:sp>
          <p:nvSpPr>
            <p:cNvPr id="11" name="矩形 10">
              <a:extLst>
                <a:ext uri="{FF2B5EF4-FFF2-40B4-BE49-F238E27FC236}">
                  <a16:creationId xmlns:a16="http://schemas.microsoft.com/office/drawing/2014/main" id="{753D733C-B94F-4FDC-A558-677B9DAF234B}"/>
                </a:ext>
              </a:extLst>
            </p:cNvPr>
            <p:cNvSpPr/>
            <p:nvPr/>
          </p:nvSpPr>
          <p:spPr>
            <a:xfrm>
              <a:off x="4202723" y="4388269"/>
              <a:ext cx="3730033" cy="18320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a:extLst>
                <a:ext uri="{FF2B5EF4-FFF2-40B4-BE49-F238E27FC236}">
                  <a16:creationId xmlns:a16="http://schemas.microsoft.com/office/drawing/2014/main" id="{AE468C1C-9F46-4014-BD46-D3D48F64257E}"/>
                </a:ext>
              </a:extLst>
            </p:cNvPr>
            <p:cNvSpPr txBox="1"/>
            <p:nvPr/>
          </p:nvSpPr>
          <p:spPr>
            <a:xfrm>
              <a:off x="5171957" y="5008355"/>
              <a:ext cx="2511997" cy="1107996"/>
            </a:xfrm>
            <a:prstGeom prst="rect">
              <a:avLst/>
            </a:prstGeom>
            <a:noFill/>
          </p:spPr>
          <p:txBody>
            <a:bodyPr wrap="square" rtlCol="0">
              <a:spAutoFit/>
            </a:bodyPr>
            <a:lstStyle/>
            <a:p>
              <a:r>
                <a:rPr lang="zh-TW" altLang="en-US" sz="2200" dirty="0">
                  <a:solidFill>
                    <a:srgbClr val="FF470D"/>
                  </a:solidFill>
                  <a:latin typeface="微軟正黑體" panose="020B0604030504040204" pitchFamily="34" charset="-120"/>
                  <a:ea typeface="微軟正黑體" panose="020B0604030504040204" pitchFamily="34" charset="-120"/>
                </a:rPr>
                <a:t>請與實習單位主管及校內指導老師共同討論後決定</a:t>
              </a:r>
            </a:p>
          </p:txBody>
        </p:sp>
      </p:grpSp>
      <p:grpSp>
        <p:nvGrpSpPr>
          <p:cNvPr id="3" name="群組 2">
            <a:extLst>
              <a:ext uri="{FF2B5EF4-FFF2-40B4-BE49-F238E27FC236}">
                <a16:creationId xmlns:a16="http://schemas.microsoft.com/office/drawing/2014/main" id="{B3AFE91B-7203-4919-B3EC-5415DE1A797B}"/>
              </a:ext>
            </a:extLst>
          </p:cNvPr>
          <p:cNvGrpSpPr/>
          <p:nvPr/>
        </p:nvGrpSpPr>
        <p:grpSpPr>
          <a:xfrm>
            <a:off x="8706849" y="3597798"/>
            <a:ext cx="3599704" cy="2773429"/>
            <a:chOff x="8706849" y="3597798"/>
            <a:chExt cx="3599704" cy="2773429"/>
          </a:xfrm>
        </p:grpSpPr>
        <p:sp>
          <p:nvSpPr>
            <p:cNvPr id="31" name="文字方塊 30">
              <a:extLst>
                <a:ext uri="{FF2B5EF4-FFF2-40B4-BE49-F238E27FC236}">
                  <a16:creationId xmlns:a16="http://schemas.microsoft.com/office/drawing/2014/main" id="{50FACF1D-A427-436B-AC7E-115A7C372895}"/>
                </a:ext>
              </a:extLst>
            </p:cNvPr>
            <p:cNvSpPr txBox="1"/>
            <p:nvPr/>
          </p:nvSpPr>
          <p:spPr>
            <a:xfrm>
              <a:off x="8706849" y="3597798"/>
              <a:ext cx="3599704" cy="1200329"/>
            </a:xfrm>
            <a:prstGeom prst="rect">
              <a:avLst/>
            </a:prstGeom>
            <a:noFill/>
          </p:spPr>
          <p:txBody>
            <a:bodyPr wrap="square" rtlCol="0">
              <a:spAutoFit/>
            </a:bodyPr>
            <a:lstStyle/>
            <a:p>
              <a:r>
                <a:rPr lang="zh-TW" altLang="en-US" sz="2400" dirty="0">
                  <a:solidFill>
                    <a:schemeClr val="accent4">
                      <a:lumMod val="75000"/>
                    </a:schemeClr>
                  </a:solidFill>
                  <a:latin typeface="微軟正黑體" panose="020B0604030504040204" pitchFamily="34" charset="-120"/>
                  <a:ea typeface="微軟正黑體" panose="020B0604030504040204" pitchFamily="34" charset="-120"/>
                </a:rPr>
                <a:t>請由校內指導老師、實習單位指導老師及單位主管簽名後交給學程辦公室</a:t>
              </a:r>
            </a:p>
          </p:txBody>
        </p:sp>
        <p:sp>
          <p:nvSpPr>
            <p:cNvPr id="35" name="箭號: 向下 34">
              <a:extLst>
                <a:ext uri="{FF2B5EF4-FFF2-40B4-BE49-F238E27FC236}">
                  <a16:creationId xmlns:a16="http://schemas.microsoft.com/office/drawing/2014/main" id="{62F2F8E3-60C2-490B-91FE-FA936507753D}"/>
                </a:ext>
              </a:extLst>
            </p:cNvPr>
            <p:cNvSpPr/>
            <p:nvPr/>
          </p:nvSpPr>
          <p:spPr>
            <a:xfrm rot="3800819">
              <a:off x="9885822" y="6078344"/>
              <a:ext cx="209634" cy="3761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箭號: 向下 26">
              <a:extLst>
                <a:ext uri="{FF2B5EF4-FFF2-40B4-BE49-F238E27FC236}">
                  <a16:creationId xmlns:a16="http://schemas.microsoft.com/office/drawing/2014/main" id="{BBDBF5CB-1AE3-4078-9C14-2495758B323D}"/>
                </a:ext>
              </a:extLst>
            </p:cNvPr>
            <p:cNvSpPr/>
            <p:nvPr/>
          </p:nvSpPr>
          <p:spPr>
            <a:xfrm rot="3800819">
              <a:off x="11645517" y="5322991"/>
              <a:ext cx="209634" cy="3761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箭號: 向下 29">
              <a:extLst>
                <a:ext uri="{FF2B5EF4-FFF2-40B4-BE49-F238E27FC236}">
                  <a16:creationId xmlns:a16="http://schemas.microsoft.com/office/drawing/2014/main" id="{09F9A6DC-B215-4195-A613-5F9941988566}"/>
                </a:ext>
              </a:extLst>
            </p:cNvPr>
            <p:cNvSpPr/>
            <p:nvPr/>
          </p:nvSpPr>
          <p:spPr>
            <a:xfrm rot="3800819">
              <a:off x="11673278" y="5870257"/>
              <a:ext cx="209634" cy="37613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781670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sp>
        <p:nvSpPr>
          <p:cNvPr id="10" name="タイトル 2">
            <a:extLst>
              <a:ext uri="{FF2B5EF4-FFF2-40B4-BE49-F238E27FC236}">
                <a16:creationId xmlns:a16="http://schemas.microsoft.com/office/drawing/2014/main" id="{8F1CF41E-0F45-41BC-858D-65A1BEEA398A}"/>
              </a:ext>
            </a:extLst>
          </p:cNvPr>
          <p:cNvSpPr txBox="1">
            <a:spLocks/>
          </p:cNvSpPr>
          <p:nvPr/>
        </p:nvSpPr>
        <p:spPr>
          <a:xfrm>
            <a:off x="0" y="-94477"/>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實習工作成果說明</a:t>
            </a:r>
            <a:endParaRPr lang="en-US"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FD30AFFE-C14F-46AD-88E6-797AC5D4A6FF}"/>
              </a:ext>
            </a:extLst>
          </p:cNvPr>
          <p:cNvPicPr>
            <a:picLocks noChangeAspect="1"/>
          </p:cNvPicPr>
          <p:nvPr/>
        </p:nvPicPr>
        <p:blipFill>
          <a:blip r:embed="rId3"/>
          <a:stretch>
            <a:fillRect/>
          </a:stretch>
        </p:blipFill>
        <p:spPr>
          <a:xfrm>
            <a:off x="4740724" y="1520236"/>
            <a:ext cx="7451276" cy="4954714"/>
          </a:xfrm>
          <a:prstGeom prst="rect">
            <a:avLst/>
          </a:prstGeom>
        </p:spPr>
      </p:pic>
      <p:sp>
        <p:nvSpPr>
          <p:cNvPr id="14" name="文字方塊 13">
            <a:extLst>
              <a:ext uri="{FF2B5EF4-FFF2-40B4-BE49-F238E27FC236}">
                <a16:creationId xmlns:a16="http://schemas.microsoft.com/office/drawing/2014/main" id="{0B326F52-267F-4FD2-8A5C-7C429C74EF58}"/>
              </a:ext>
            </a:extLst>
          </p:cNvPr>
          <p:cNvSpPr txBox="1"/>
          <p:nvPr/>
        </p:nvSpPr>
        <p:spPr>
          <a:xfrm>
            <a:off x="685800" y="1494216"/>
            <a:ext cx="3873946" cy="4489819"/>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實習進行後，需繳交實習工作成果說明。</a:t>
            </a:r>
            <a:endParaRPr lang="en-US" altLang="zh-TW" sz="2800" dirty="0">
              <a:latin typeface="微軟正黑體" panose="020B0604030504040204" pitchFamily="34" charset="-120"/>
              <a:ea typeface="微軟正黑體" panose="020B0604030504040204" pitchFamily="34" charset="-120"/>
            </a:endParaRPr>
          </a:p>
          <a:p>
            <a:pPr marL="285750" indent="-285750">
              <a:lnSpc>
                <a:spcPct val="120000"/>
              </a:lnSpc>
              <a:spcBef>
                <a:spcPts val="12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簡單說明完成之實習工作成果，並點選所對應達成之核心能力。</a:t>
            </a:r>
            <a:endParaRPr lang="en-US" altLang="zh-TW" sz="2800" dirty="0">
              <a:latin typeface="微軟正黑體" panose="020B0604030504040204" pitchFamily="34" charset="-120"/>
              <a:ea typeface="微軟正黑體" panose="020B0604030504040204" pitchFamily="34" charset="-120"/>
            </a:endParaRPr>
          </a:p>
          <a:p>
            <a:pPr marL="285750" indent="-285750">
              <a:lnSpc>
                <a:spcPct val="120000"/>
              </a:lnSpc>
              <a:spcBef>
                <a:spcPts val="1200"/>
              </a:spcBef>
              <a:buFont typeface="Arial" panose="020B0604020202020204" pitchFamily="34" charset="0"/>
              <a:buChar char="•"/>
            </a:pPr>
            <a:r>
              <a:rPr lang="zh-TW" altLang="en-US" sz="2800" b="1" dirty="0">
                <a:solidFill>
                  <a:srgbClr val="FF470D"/>
                </a:solidFill>
                <a:latin typeface="微軟正黑體" panose="020B0604030504040204" pitchFamily="34" charset="-120"/>
                <a:ea typeface="微軟正黑體" panose="020B0604030504040204" pitchFamily="34" charset="-120"/>
              </a:rPr>
              <a:t>呈現</a:t>
            </a:r>
            <a:r>
              <a:rPr lang="zh-TW" altLang="en-US" sz="2800" b="1" u="sng" dirty="0">
                <a:solidFill>
                  <a:srgbClr val="FF470D"/>
                </a:solidFill>
                <a:latin typeface="微軟正黑體" panose="020B0604030504040204" pitchFamily="34" charset="-120"/>
                <a:ea typeface="微軟正黑體" panose="020B0604030504040204" pitchFamily="34" charset="-120"/>
              </a:rPr>
              <a:t>成果名稱</a:t>
            </a:r>
            <a:r>
              <a:rPr lang="zh-TW" altLang="en-US" sz="2800" b="1" dirty="0">
                <a:solidFill>
                  <a:srgbClr val="FF470D"/>
                </a:solidFill>
                <a:latin typeface="微軟正黑體" panose="020B0604030504040204" pitchFamily="34" charset="-120"/>
                <a:ea typeface="微軟正黑體" panose="020B0604030504040204" pitchFamily="34" charset="-120"/>
              </a:rPr>
              <a:t>即可</a:t>
            </a:r>
            <a:r>
              <a:rPr lang="zh-TW" altLang="en-US" sz="2800" dirty="0">
                <a:latin typeface="微軟正黑體" panose="020B0604030504040204" pitchFamily="34" charset="-120"/>
                <a:ea typeface="微軟正黑體" panose="020B0604030504040204" pitchFamily="34" charset="-120"/>
              </a:rPr>
              <a:t>，如：問卷、分析報告、文宣、文獻整理表。</a:t>
            </a:r>
            <a:endParaRPr lang="en-US" altLang="zh-TW" sz="2800" dirty="0">
              <a:solidFill>
                <a:srgbClr val="FF470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17842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2">
            <a:extLst>
              <a:ext uri="{FF2B5EF4-FFF2-40B4-BE49-F238E27FC236}">
                <a16:creationId xmlns:a16="http://schemas.microsoft.com/office/drawing/2014/main" id="{2C94813A-7313-4A45-AA9E-D3BBDF7631B0}"/>
              </a:ext>
            </a:extLst>
          </p:cNvPr>
          <p:cNvSpPr txBox="1">
            <a:spLocks/>
          </p:cNvSpPr>
          <p:nvPr/>
        </p:nvSpPr>
        <p:spPr>
          <a:xfrm>
            <a:off x="475488" y="773"/>
            <a:ext cx="5620512" cy="661803"/>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sz="4000" dirty="0">
                <a:latin typeface="微軟正黑體" panose="020B0604030504040204" pitchFamily="34" charset="-120"/>
                <a:ea typeface="微軟正黑體" panose="020B0604030504040204" pitchFamily="34" charset="-120"/>
              </a:rPr>
              <a:t>實務實習場域安全宣導</a:t>
            </a:r>
            <a:endParaRPr lang="en-US" sz="4000" dirty="0">
              <a:latin typeface="微軟正黑體" panose="020B0604030504040204" pitchFamily="34" charset="-120"/>
              <a:ea typeface="微軟正黑體" panose="020B0604030504040204" pitchFamily="34" charset="-120"/>
            </a:endParaRPr>
          </a:p>
        </p:txBody>
      </p:sp>
      <p:sp>
        <p:nvSpPr>
          <p:cNvPr id="11" name="テキスト プレースホルダー 3">
            <a:extLst>
              <a:ext uri="{FF2B5EF4-FFF2-40B4-BE49-F238E27FC236}">
                <a16:creationId xmlns:a16="http://schemas.microsoft.com/office/drawing/2014/main" id="{1ED28ED6-157A-4ED4-8A07-92AFB5428327}"/>
              </a:ext>
            </a:extLst>
          </p:cNvPr>
          <p:cNvSpPr txBox="1">
            <a:spLocks/>
          </p:cNvSpPr>
          <p:nvPr/>
        </p:nvSpPr>
        <p:spPr>
          <a:xfrm>
            <a:off x="994432" y="1024106"/>
            <a:ext cx="8831536" cy="4023088"/>
          </a:xfrm>
          <a:prstGeom prst="rect">
            <a:avLst/>
          </a:prstGeom>
        </p:spPr>
        <p:txBody>
          <a:bodyPr vert="horz" lIns="163275" tIns="81638" rIns="163275" bIns="81638" rtlCol="0">
            <a:normAutofit/>
          </a:bodyPr>
          <a:lstStyle>
            <a:lvl1pPr marL="0" indent="0" algn="ctr" defTabSz="1088556" rtl="0" eaLnBrk="1" latinLnBrk="0" hangingPunct="1">
              <a:spcBef>
                <a:spcPct val="20000"/>
              </a:spcBef>
              <a:buFontTx/>
              <a:buNone/>
              <a:defRPr sz="1333" kern="1200" baseline="0">
                <a:solidFill>
                  <a:schemeClr val="tx2"/>
                </a:solidFill>
                <a:latin typeface="+mn-lt"/>
                <a:ea typeface="Open Sans Light" panose="020B0306030504020204" pitchFamily="34" charset="0"/>
                <a:cs typeface="Open Sans Light" panose="020B0306030504020204" pitchFamily="34" charset="0"/>
              </a:defRPr>
            </a:lvl1pPr>
            <a:lvl2pPr marL="552028" indent="-240012" algn="l" defTabSz="1088556" rtl="0" eaLnBrk="1" latinLnBrk="0" hangingPunct="1">
              <a:spcBef>
                <a:spcPct val="20000"/>
              </a:spcBef>
              <a:buFontTx/>
              <a:buChar char="●"/>
              <a:defRPr sz="1600" kern="1200">
                <a:solidFill>
                  <a:schemeClr val="tx1"/>
                </a:solidFill>
                <a:latin typeface="+mn-lt"/>
                <a:ea typeface="+mn-ea"/>
                <a:cs typeface="+mn-cs"/>
              </a:defRPr>
            </a:lvl2pPr>
            <a:lvl3pPr marL="792040" indent="-240012" algn="l" defTabSz="1088556" rtl="0" eaLnBrk="1" latinLnBrk="0" hangingPunct="1">
              <a:spcBef>
                <a:spcPct val="20000"/>
              </a:spcBef>
              <a:buFontTx/>
              <a:buChar char="●"/>
              <a:defRPr sz="1600" kern="1200">
                <a:solidFill>
                  <a:schemeClr val="tx1"/>
                </a:solidFill>
                <a:latin typeface="+mn-lt"/>
                <a:ea typeface="+mn-ea"/>
                <a:cs typeface="+mn-cs"/>
              </a:defRPr>
            </a:lvl3pPr>
            <a:lvl4pPr marL="1904973" indent="-272139" algn="l" defTabSz="1088556" rtl="0" eaLnBrk="1" latinLnBrk="0" hangingPunct="1">
              <a:spcBef>
                <a:spcPct val="20000"/>
              </a:spcBef>
              <a:buFontTx/>
              <a:buChar char="●"/>
              <a:defRPr sz="1600" kern="1200">
                <a:solidFill>
                  <a:schemeClr val="tx1"/>
                </a:solidFill>
                <a:latin typeface="+mn-lt"/>
                <a:ea typeface="+mn-ea"/>
                <a:cs typeface="+mn-cs"/>
              </a:defRPr>
            </a:lvl4pPr>
            <a:lvl5pPr marL="2449251" indent="-272139" algn="l" defTabSz="1088556" rtl="0" eaLnBrk="1" latinLnBrk="0" hangingPunct="1">
              <a:spcBef>
                <a:spcPct val="20000"/>
              </a:spcBef>
              <a:buFontTx/>
              <a:buChar char="●"/>
              <a:defRPr sz="16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457200" indent="-457200" algn="l">
              <a:spcBef>
                <a:spcPts val="0"/>
              </a:spcBef>
              <a:buFont typeface="Wingdings" panose="05000000000000000000" pitchFamily="2" charset="2"/>
              <a:buChar char="ü"/>
              <a:defRPr/>
            </a:pPr>
            <a:r>
              <a:rPr lang="zh-TW" altLang="en-US" sz="2800" dirty="0">
                <a:latin typeface="微軟正黑體" panose="020B0604030504040204" pitchFamily="34" charset="-120"/>
                <a:ea typeface="微軟正黑體" panose="020B0604030504040204" pitchFamily="34" charset="-120"/>
              </a:rPr>
              <a:t>實習場域的疏散路線、整體環境、</a:t>
            </a:r>
            <a:endParaRPr lang="en-US" altLang="zh-TW" sz="2800" dirty="0">
              <a:latin typeface="微軟正黑體" panose="020B0604030504040204" pitchFamily="34" charset="-120"/>
              <a:ea typeface="微軟正黑體" panose="020B0604030504040204" pitchFamily="34" charset="-120"/>
            </a:endParaRPr>
          </a:p>
          <a:p>
            <a:pPr indent="444500" algn="l">
              <a:spcBef>
                <a:spcPts val="0"/>
              </a:spcBef>
              <a:defRPr/>
            </a:pPr>
            <a:r>
              <a:rPr lang="zh-TW" altLang="en-US" sz="2800" dirty="0">
                <a:latin typeface="微軟正黑體" panose="020B0604030504040204" pitchFamily="34" charset="-120"/>
                <a:ea typeface="微軟正黑體" panose="020B0604030504040204" pitchFamily="34" charset="-120"/>
                <a:hlinkClick r:id="rId2"/>
              </a:rPr>
              <a:t>職業安全衛生法</a:t>
            </a:r>
            <a:r>
              <a:rPr lang="zh-TW" altLang="en-US"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hlinkClick r:id="rId3"/>
              </a:rPr>
              <a:t>性別平等工作法</a:t>
            </a:r>
            <a:r>
              <a:rPr lang="zh-TW" altLang="en-US" sz="2800" dirty="0">
                <a:latin typeface="微軟正黑體" panose="020B0604030504040204" pitchFamily="34" charset="-120"/>
                <a:ea typeface="微軟正黑體" panose="020B0604030504040204" pitchFamily="34" charset="-120"/>
              </a:rPr>
              <a:t>等等自身權益。</a:t>
            </a:r>
            <a:endParaRPr lang="en-US" altLang="zh-TW" sz="2800" dirty="0">
              <a:latin typeface="微軟正黑體" panose="020B0604030504040204" pitchFamily="34" charset="-120"/>
              <a:ea typeface="微軟正黑體" panose="020B0604030504040204" pitchFamily="34" charset="-120"/>
            </a:endParaRPr>
          </a:p>
          <a:p>
            <a:pPr marL="457200" indent="-457200" algn="l">
              <a:spcBef>
                <a:spcPts val="0"/>
              </a:spcBef>
              <a:buFont typeface="Wingdings" panose="05000000000000000000" pitchFamily="2" charset="2"/>
              <a:buChar char="ü"/>
              <a:defRPr/>
            </a:pPr>
            <a:endParaRPr lang="en-US" altLang="zh-TW" sz="2800" dirty="0">
              <a:latin typeface="微軟正黑體" panose="020B0604030504040204" pitchFamily="34" charset="-120"/>
              <a:ea typeface="微軟正黑體" panose="020B0604030504040204" pitchFamily="34" charset="-120"/>
            </a:endParaRPr>
          </a:p>
          <a:p>
            <a:pPr marL="269875" indent="-269875" algn="l">
              <a:spcBef>
                <a:spcPts val="0"/>
              </a:spcBef>
              <a:buFont typeface="Wingdings" panose="05000000000000000000" pitchFamily="2" charset="2"/>
              <a:buChar char="ü"/>
              <a:defRPr/>
            </a:pPr>
            <a:r>
              <a:rPr lang="zh-TW" altLang="en-US" sz="2800" dirty="0">
                <a:latin typeface="微軟正黑體" panose="020B0604030504040204" pitchFamily="34" charset="-120"/>
                <a:ea typeface="微軟正黑體" panose="020B0604030504040204" pitchFamily="34" charset="-120"/>
              </a:rPr>
              <a:t>校內性別平等教育委員會宣導，可參考</a:t>
            </a:r>
            <a:r>
              <a:rPr lang="en-US" altLang="zh-TW" sz="2800" dirty="0">
                <a:latin typeface="微軟正黑體" panose="020B0604030504040204" pitchFamily="34" charset="-120"/>
                <a:ea typeface="微軟正黑體" panose="020B0604030504040204" pitchFamily="34" charset="-120"/>
              </a:rPr>
              <a:t>2/14</a:t>
            </a:r>
            <a:r>
              <a:rPr lang="zh-TW" altLang="en-US" sz="2800" dirty="0">
                <a:latin typeface="微軟正黑體" panose="020B0604030504040204" pitchFamily="34" charset="-120"/>
                <a:ea typeface="微軟正黑體" panose="020B0604030504040204" pitchFamily="34" charset="-120"/>
              </a:rPr>
              <a:t>學程寄給大家的簡報</a:t>
            </a:r>
          </a:p>
          <a:p>
            <a:pPr algn="l">
              <a:spcBef>
                <a:spcPts val="0"/>
              </a:spcBef>
              <a:defRPr/>
            </a:pPr>
            <a:endParaRPr lang="en-US" altLang="zh-TW" sz="2800" dirty="0">
              <a:latin typeface="微軟正黑體" panose="020B0604030504040204" pitchFamily="34" charset="-120"/>
              <a:ea typeface="微軟正黑體" panose="020B0604030504040204" pitchFamily="34" charset="-120"/>
            </a:endParaRPr>
          </a:p>
          <a:p>
            <a:pPr marL="457200" indent="-457200" algn="l">
              <a:spcBef>
                <a:spcPts val="0"/>
              </a:spcBef>
              <a:buFont typeface="Wingdings" panose="05000000000000000000" pitchFamily="2" charset="2"/>
              <a:buChar char="ü"/>
              <a:defRPr/>
            </a:pPr>
            <a:endParaRPr lang="en-US" altLang="zh-TW" sz="2800" dirty="0">
              <a:latin typeface="微軟正黑體" panose="020B0604030504040204" pitchFamily="34" charset="-120"/>
              <a:ea typeface="微軟正黑體" panose="020B0604030504040204" pitchFamily="34" charset="-120"/>
            </a:endParaRPr>
          </a:p>
          <a:p>
            <a:pPr marL="457200" indent="-457200" algn="l">
              <a:spcBef>
                <a:spcPts val="0"/>
              </a:spcBef>
              <a:buFont typeface="Wingdings" panose="05000000000000000000" pitchFamily="2" charset="2"/>
              <a:buChar char="ü"/>
              <a:defRPr/>
            </a:pPr>
            <a:r>
              <a:rPr lang="zh-TW" altLang="en-US" sz="2800" dirty="0">
                <a:latin typeface="微軟正黑體" panose="020B0604030504040204" pitchFamily="34" charset="-120"/>
                <a:ea typeface="微軟正黑體" panose="020B0604030504040204" pitchFamily="34" charset="-120"/>
              </a:rPr>
              <a:t>實習期間遇到任何問題，請主動與校內指導老師</a:t>
            </a:r>
            <a:endParaRPr lang="en-US" altLang="zh-TW" sz="2800" dirty="0">
              <a:latin typeface="微軟正黑體" panose="020B0604030504040204" pitchFamily="34" charset="-120"/>
              <a:ea typeface="微軟正黑體" panose="020B0604030504040204" pitchFamily="34" charset="-120"/>
            </a:endParaRPr>
          </a:p>
          <a:p>
            <a:pPr indent="444500" algn="l">
              <a:spcBef>
                <a:spcPts val="0"/>
              </a:spcBef>
              <a:defRPr/>
            </a:pPr>
            <a:r>
              <a:rPr lang="zh-TW" altLang="en-US" sz="2800" dirty="0">
                <a:latin typeface="微軟正黑體" panose="020B0604030504040204" pitchFamily="34" charset="-120"/>
                <a:ea typeface="微軟正黑體" panose="020B0604030504040204" pitchFamily="34" charset="-120"/>
              </a:rPr>
              <a:t>及學程辦公室聯絡，我們會盡全力協助您。</a:t>
            </a:r>
            <a:endParaRPr lang="en-US" altLang="zh-TW" sz="2800" dirty="0">
              <a:latin typeface="微軟正黑體" panose="020B0604030504040204" pitchFamily="34" charset="-120"/>
              <a:ea typeface="微軟正黑體" panose="020B0604030504040204" pitchFamily="34" charset="-120"/>
            </a:endParaRPr>
          </a:p>
          <a:p>
            <a:pPr algn="l">
              <a:spcBef>
                <a:spcPts val="0"/>
              </a:spcBef>
              <a:defRPr/>
            </a:pP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55126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8E5288F-5A5D-4E09-848F-3A925238D801}"/>
              </a:ext>
            </a:extLst>
          </p:cNvPr>
          <p:cNvGrpSpPr/>
          <p:nvPr/>
        </p:nvGrpSpPr>
        <p:grpSpPr>
          <a:xfrm>
            <a:off x="0" y="0"/>
            <a:ext cx="3393840" cy="6858000"/>
            <a:chOff x="0" y="0"/>
            <a:chExt cx="1340776" cy="2709333"/>
          </a:xfrm>
        </p:grpSpPr>
        <p:sp>
          <p:nvSpPr>
            <p:cNvPr id="5" name="Freeform 3">
              <a:extLst>
                <a:ext uri="{FF2B5EF4-FFF2-40B4-BE49-F238E27FC236}">
                  <a16:creationId xmlns:a16="http://schemas.microsoft.com/office/drawing/2014/main" id="{A17FA3B9-ED95-43B2-931D-6D50E7BBE562}"/>
                </a:ext>
              </a:extLst>
            </p:cNvPr>
            <p:cNvSpPr/>
            <p:nvPr/>
          </p:nvSpPr>
          <p:spPr>
            <a:xfrm>
              <a:off x="0" y="0"/>
              <a:ext cx="1340776" cy="2709333"/>
            </a:xfrm>
            <a:custGeom>
              <a:avLst/>
              <a:gdLst/>
              <a:ahLst/>
              <a:cxnLst/>
              <a:rect l="l" t="t" r="r" b="b"/>
              <a:pathLst>
                <a:path w="1340776" h="2709333">
                  <a:moveTo>
                    <a:pt x="0" y="0"/>
                  </a:moveTo>
                  <a:lnTo>
                    <a:pt x="1340776" y="0"/>
                  </a:lnTo>
                  <a:lnTo>
                    <a:pt x="1340776" y="2709333"/>
                  </a:lnTo>
                  <a:lnTo>
                    <a:pt x="0" y="2709333"/>
                  </a:lnTo>
                  <a:close/>
                </a:path>
              </a:pathLst>
            </a:custGeom>
            <a:solidFill>
              <a:srgbClr val="F7D6DF">
                <a:alpha val="49804"/>
              </a:srgbClr>
            </a:solidFill>
          </p:spPr>
        </p:sp>
        <p:sp>
          <p:nvSpPr>
            <p:cNvPr id="6" name="TextBox 4">
              <a:extLst>
                <a:ext uri="{FF2B5EF4-FFF2-40B4-BE49-F238E27FC236}">
                  <a16:creationId xmlns:a16="http://schemas.microsoft.com/office/drawing/2014/main" id="{BE371060-F4A5-47C9-BFDA-0D514AB44CA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2" name="タイトル 1"/>
          <p:cNvSpPr>
            <a:spLocks noGrp="1"/>
          </p:cNvSpPr>
          <p:nvPr>
            <p:ph type="ctrTitle"/>
          </p:nvPr>
        </p:nvSpPr>
        <p:spPr/>
        <p:txBody>
          <a:bodyPr/>
          <a:lstStyle/>
          <a:p>
            <a:r>
              <a:rPr lang="zh-TW" altLang="en-US" b="1" dirty="0"/>
              <a:t>本學期活動預告</a:t>
            </a:r>
            <a:r>
              <a:rPr lang="en-US" altLang="zh-TW" b="1" dirty="0"/>
              <a:t>…</a:t>
            </a:r>
            <a:endParaRPr lang="en-US" b="1" dirty="0"/>
          </a:p>
        </p:txBody>
      </p:sp>
      <p:pic>
        <p:nvPicPr>
          <p:cNvPr id="3" name="圖片 2" descr="MPH_logo.gif">
            <a:extLst>
              <a:ext uri="{FF2B5EF4-FFF2-40B4-BE49-F238E27FC236}">
                <a16:creationId xmlns:a16="http://schemas.microsoft.com/office/drawing/2014/main" id="{F76FF61B-673F-4607-9F54-9288CF0135A6}"/>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rcRect/>
          <a:stretch>
            <a:fillRect/>
          </a:stretch>
        </p:blipFill>
        <p:spPr bwMode="auto">
          <a:xfrm>
            <a:off x="7419974" y="0"/>
            <a:ext cx="5030346" cy="443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7">
            <a:extLst>
              <a:ext uri="{FF2B5EF4-FFF2-40B4-BE49-F238E27FC236}">
                <a16:creationId xmlns:a16="http://schemas.microsoft.com/office/drawing/2014/main" id="{87F4D722-7932-41E4-99F1-3628BAFF74C7}"/>
              </a:ext>
            </a:extLst>
          </p:cNvPr>
          <p:cNvSpPr/>
          <p:nvPr/>
        </p:nvSpPr>
        <p:spPr>
          <a:xfrm>
            <a:off x="180817" y="220228"/>
            <a:ext cx="661787" cy="57410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8764220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2">
            <a:extLst>
              <a:ext uri="{FF2B5EF4-FFF2-40B4-BE49-F238E27FC236}">
                <a16:creationId xmlns:a16="http://schemas.microsoft.com/office/drawing/2014/main" id="{2BF3CB27-5D9A-44DA-9C46-C8B8B90801A9}"/>
              </a:ext>
            </a:extLst>
          </p:cNvPr>
          <p:cNvSpPr txBox="1">
            <a:spLocks/>
          </p:cNvSpPr>
          <p:nvPr/>
        </p:nvSpPr>
        <p:spPr>
          <a:xfrm>
            <a:off x="0" y="-72526"/>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修業規劃</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健康政策與管理</a:t>
            </a:r>
            <a:endParaRPr lang="en-US" dirty="0">
              <a:latin typeface="微軟正黑體" panose="020B0604030504040204" pitchFamily="34" charset="-120"/>
              <a:ea typeface="微軟正黑體" panose="020B0604030504040204" pitchFamily="34" charset="-120"/>
            </a:endParaRPr>
          </a:p>
        </p:txBody>
      </p:sp>
      <p:sp>
        <p:nvSpPr>
          <p:cNvPr id="11" name="テキスト プレースホルダー 3">
            <a:extLst>
              <a:ext uri="{FF2B5EF4-FFF2-40B4-BE49-F238E27FC236}">
                <a16:creationId xmlns:a16="http://schemas.microsoft.com/office/drawing/2014/main" id="{3215047B-49A6-4473-9FBE-47638F7519F0}"/>
              </a:ext>
            </a:extLst>
          </p:cNvPr>
          <p:cNvSpPr txBox="1">
            <a:spLocks/>
          </p:cNvSpPr>
          <p:nvPr/>
        </p:nvSpPr>
        <p:spPr>
          <a:xfrm>
            <a:off x="685799" y="1317812"/>
            <a:ext cx="11506201" cy="4545105"/>
          </a:xfrm>
          <a:prstGeom prst="rect">
            <a:avLst/>
          </a:prstGeom>
        </p:spPr>
        <p:txBody>
          <a:bodyPr vert="horz" lIns="163275" tIns="81638" rIns="163275" bIns="81638" rtlCol="0">
            <a:noAutofit/>
          </a:bodyPr>
          <a:lstStyle>
            <a:lvl1pPr marL="0" indent="0" algn="ctr" defTabSz="1088556" rtl="0" eaLnBrk="1" latinLnBrk="0" hangingPunct="1">
              <a:spcBef>
                <a:spcPct val="20000"/>
              </a:spcBef>
              <a:buFontTx/>
              <a:buNone/>
              <a:defRPr sz="1333" kern="1200" baseline="0">
                <a:solidFill>
                  <a:schemeClr val="tx2"/>
                </a:solidFill>
                <a:latin typeface="+mn-lt"/>
                <a:ea typeface="Open Sans Light" panose="020B0306030504020204" pitchFamily="34" charset="0"/>
                <a:cs typeface="Open Sans Light" panose="020B0306030504020204" pitchFamily="34" charset="0"/>
              </a:defRPr>
            </a:lvl1pPr>
            <a:lvl2pPr marL="552028" indent="-240012" algn="l" defTabSz="1088556" rtl="0" eaLnBrk="1" latinLnBrk="0" hangingPunct="1">
              <a:spcBef>
                <a:spcPct val="20000"/>
              </a:spcBef>
              <a:buFontTx/>
              <a:buChar char="●"/>
              <a:defRPr sz="1600" kern="1200">
                <a:solidFill>
                  <a:schemeClr val="tx1"/>
                </a:solidFill>
                <a:latin typeface="+mn-lt"/>
                <a:ea typeface="+mn-ea"/>
                <a:cs typeface="+mn-cs"/>
              </a:defRPr>
            </a:lvl2pPr>
            <a:lvl3pPr marL="792040" indent="-240012" algn="l" defTabSz="1088556" rtl="0" eaLnBrk="1" latinLnBrk="0" hangingPunct="1">
              <a:spcBef>
                <a:spcPct val="20000"/>
              </a:spcBef>
              <a:buFontTx/>
              <a:buChar char="●"/>
              <a:defRPr sz="1600" kern="1200">
                <a:solidFill>
                  <a:schemeClr val="tx1"/>
                </a:solidFill>
                <a:latin typeface="+mn-lt"/>
                <a:ea typeface="+mn-ea"/>
                <a:cs typeface="+mn-cs"/>
              </a:defRPr>
            </a:lvl3pPr>
            <a:lvl4pPr marL="1904973" indent="-272139" algn="l" defTabSz="1088556" rtl="0" eaLnBrk="1" latinLnBrk="0" hangingPunct="1">
              <a:spcBef>
                <a:spcPct val="20000"/>
              </a:spcBef>
              <a:buFontTx/>
              <a:buChar char="●"/>
              <a:defRPr sz="1600" kern="1200">
                <a:solidFill>
                  <a:schemeClr val="tx1"/>
                </a:solidFill>
                <a:latin typeface="+mn-lt"/>
                <a:ea typeface="+mn-ea"/>
                <a:cs typeface="+mn-cs"/>
              </a:defRPr>
            </a:lvl4pPr>
            <a:lvl5pPr marL="2449251" indent="-272139" algn="l" defTabSz="1088556" rtl="0" eaLnBrk="1" latinLnBrk="0" hangingPunct="1">
              <a:spcBef>
                <a:spcPct val="20000"/>
              </a:spcBef>
              <a:buFontTx/>
              <a:buChar char="●"/>
              <a:defRPr sz="16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基本核心課程</a:t>
            </a:r>
            <a:r>
              <a:rPr lang="en-US" altLang="zh-TW" sz="2400" dirty="0">
                <a:latin typeface="Arial" panose="020B0604020202020204" pitchFamily="34" charset="0"/>
                <a:ea typeface="微軟正黑體" panose="020B0604030504040204" pitchFamily="34" charset="-120"/>
                <a:cs typeface="Arial" panose="020B0604020202020204" pitchFamily="34" charset="0"/>
              </a:rPr>
              <a:t>(17)</a:t>
            </a:r>
            <a:r>
              <a:rPr lang="zh-TW" altLang="en-US" sz="2400" dirty="0">
                <a:latin typeface="Arial" panose="020B0604020202020204" pitchFamily="34" charset="0"/>
                <a:ea typeface="微軟正黑體" panose="020B0604030504040204" pitchFamily="34" charset="-120"/>
                <a:cs typeface="Arial" panose="020B0604020202020204" pitchFamily="34" charset="0"/>
              </a:rPr>
              <a:t>、領域必修課程</a:t>
            </a:r>
            <a:r>
              <a:rPr lang="en-US" altLang="zh-TW" sz="2400" dirty="0">
                <a:latin typeface="Arial" panose="020B0604020202020204" pitchFamily="34" charset="0"/>
                <a:ea typeface="微軟正黑體" panose="020B0604030504040204" pitchFamily="34" charset="-120"/>
                <a:cs typeface="Arial" panose="020B0604020202020204" pitchFamily="34" charset="0"/>
              </a:rPr>
              <a:t>(6)</a:t>
            </a:r>
            <a:r>
              <a:rPr lang="zh-TW" altLang="en-US" sz="2400" dirty="0">
                <a:latin typeface="Arial" panose="020B0604020202020204" pitchFamily="34" charset="0"/>
                <a:ea typeface="微軟正黑體" panose="020B0604030504040204" pitchFamily="34" charset="-120"/>
                <a:cs typeface="Arial" panose="020B0604020202020204" pitchFamily="34" charset="0"/>
              </a:rPr>
              <a:t>、選修課程</a:t>
            </a:r>
            <a:r>
              <a:rPr lang="en-US" altLang="zh-TW" sz="2400" dirty="0">
                <a:latin typeface="Arial" panose="020B0604020202020204" pitchFamily="34" charset="0"/>
                <a:ea typeface="微軟正黑體" panose="020B0604030504040204" pitchFamily="34" charset="-120"/>
                <a:cs typeface="Arial" panose="020B0604020202020204" pitchFamily="34" charset="0"/>
              </a:rPr>
              <a:t>(7)</a:t>
            </a: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一上：流行病學與生物統計學、健康政策管理與行為科學、</a:t>
            </a: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環境與職業衛生學、公共衛生：觀點與展望、</a:t>
            </a: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公共衛生研究法</a:t>
            </a: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一下：健康政策分析</a:t>
            </a: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二上：公共衛生實務專題討論、健康組織與管理、健康體系</a:t>
            </a:r>
            <a:endParaRPr lang="en-US" altLang="zh-TW" sz="2400" dirty="0">
              <a:latin typeface="Arial" panose="020B0604020202020204" pitchFamily="34" charset="0"/>
              <a:ea typeface="微軟正黑體" panose="020B0604030504040204" pitchFamily="34" charset="-120"/>
              <a:cs typeface="Arial" panose="020B0604020202020204" pitchFamily="34" charset="0"/>
            </a:endParaRP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寒假：公共衛生實務</a:t>
            </a:r>
            <a:r>
              <a:rPr lang="zh-TW" altLang="en-US" sz="24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實習</a:t>
            </a:r>
            <a:r>
              <a:rPr lang="en-US" altLang="zh-TW" sz="2400" dirty="0">
                <a:latin typeface="Arial" panose="020B0604020202020204" pitchFamily="34" charset="0"/>
                <a:ea typeface="微軟正黑體" panose="020B0604030504040204" pitchFamily="34" charset="-120"/>
                <a:cs typeface="Arial" panose="020B0604020202020204" pitchFamily="34" charset="0"/>
              </a:rPr>
              <a:t>CEPH</a:t>
            </a:r>
            <a:r>
              <a:rPr lang="zh-TW" altLang="en-US" sz="2400" dirty="0">
                <a:latin typeface="Arial" panose="020B0604020202020204" pitchFamily="34" charset="0"/>
                <a:ea typeface="微軟正黑體" panose="020B0604030504040204" pitchFamily="34" charset="-120"/>
                <a:cs typeface="Arial" panose="020B0604020202020204" pitchFamily="34" charset="0"/>
              </a:rPr>
              <a:t>規範（</a:t>
            </a:r>
            <a:r>
              <a:rPr lang="en-US" altLang="zh-TW" sz="2400" dirty="0">
                <a:latin typeface="Arial" panose="020B0604020202020204" pitchFamily="34" charset="0"/>
                <a:ea typeface="微軟正黑體" panose="020B0604030504040204" pitchFamily="34" charset="-120"/>
                <a:cs typeface="Arial" panose="020B0604020202020204" pitchFamily="34" charset="0"/>
              </a:rPr>
              <a:t>200</a:t>
            </a:r>
            <a:r>
              <a:rPr lang="zh-TW" altLang="en-US" sz="2400" dirty="0">
                <a:latin typeface="Arial" panose="020B0604020202020204" pitchFamily="34" charset="0"/>
                <a:ea typeface="微軟正黑體" panose="020B0604030504040204" pitchFamily="34" charset="-120"/>
                <a:cs typeface="Arial" panose="020B0604020202020204" pitchFamily="34" charset="0"/>
              </a:rPr>
              <a:t>小時，可於原工作單位實習）</a:t>
            </a:r>
          </a:p>
          <a:p>
            <a:pPr algn="l">
              <a:lnSpc>
                <a:spcPct val="120000"/>
              </a:lnSpc>
              <a:spcBef>
                <a:spcPts val="0"/>
              </a:spcBef>
              <a:defRPr/>
            </a:pPr>
            <a:r>
              <a:rPr lang="zh-TW" altLang="en-US" sz="2400" dirty="0">
                <a:latin typeface="Arial" panose="020B0604020202020204" pitchFamily="34" charset="0"/>
                <a:ea typeface="微軟正黑體" panose="020B0604030504040204" pitchFamily="34" charset="-120"/>
                <a:cs typeface="Arial" panose="020B0604020202020204" pitchFamily="34" charset="0"/>
              </a:rPr>
              <a:t>　二下：海報展、碩士</a:t>
            </a:r>
            <a:r>
              <a:rPr lang="zh-TW" altLang="en-US" sz="2400" b="1" dirty="0">
                <a:solidFill>
                  <a:srgbClr val="C00000"/>
                </a:solidFill>
                <a:latin typeface="Arial" panose="020B0604020202020204" pitchFamily="34" charset="0"/>
                <a:ea typeface="微軟正黑體" panose="020B0604030504040204" pitchFamily="34" charset="-120"/>
                <a:cs typeface="Arial" panose="020B0604020202020204" pitchFamily="34" charset="0"/>
              </a:rPr>
              <a:t>論文</a:t>
            </a:r>
            <a:endParaRPr lang="en-US" altLang="zh-TW" sz="1000" b="1" dirty="0">
              <a:solidFill>
                <a:srgbClr val="C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41087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C25A7AB0-9F4E-4189-B965-0EFEC710A517}"/>
              </a:ext>
            </a:extLst>
          </p:cNvPr>
          <p:cNvSpPr txBox="1">
            <a:spLocks/>
          </p:cNvSpPr>
          <p:nvPr/>
        </p:nvSpPr>
        <p:spPr>
          <a:xfrm>
            <a:off x="1" y="6099726"/>
            <a:ext cx="12191999" cy="758274"/>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r>
              <a:rPr lang="zh-TW" altLang="en-US" sz="2400" b="1" dirty="0">
                <a:solidFill>
                  <a:schemeClr val="accent5">
                    <a:lumMod val="60000"/>
                    <a:lumOff val="40000"/>
                  </a:schemeClr>
                </a:solidFill>
              </a:rPr>
              <a:t>修業規定：學程於每學期期末舉辦「公共衛生碩士學位學程海報展」，</a:t>
            </a:r>
            <a:endParaRPr lang="en-US" altLang="zh-TW" sz="2400" b="1" dirty="0">
              <a:solidFill>
                <a:schemeClr val="accent5">
                  <a:lumMod val="60000"/>
                  <a:lumOff val="40000"/>
                </a:schemeClr>
              </a:solidFill>
            </a:endParaRPr>
          </a:p>
          <a:p>
            <a:r>
              <a:rPr lang="zh-TW" altLang="en-US" sz="2400" b="1" dirty="0">
                <a:solidFill>
                  <a:schemeClr val="accent5">
                    <a:lumMod val="60000"/>
                    <a:lumOff val="40000"/>
                  </a:schemeClr>
                </a:solidFill>
              </a:rPr>
              <a:t>　　　　　同學於在學期間須參加至少一次，內容可為實務實習成果、或是研究成果。</a:t>
            </a:r>
            <a:endParaRPr lang="en-US" sz="2400" b="1" dirty="0">
              <a:solidFill>
                <a:schemeClr val="accent5">
                  <a:lumMod val="60000"/>
                  <a:lumOff val="40000"/>
                </a:schemeClr>
              </a:solidFill>
            </a:endParaRPr>
          </a:p>
        </p:txBody>
      </p:sp>
      <p:pic>
        <p:nvPicPr>
          <p:cNvPr id="4" name="圖片 3">
            <a:extLst>
              <a:ext uri="{FF2B5EF4-FFF2-40B4-BE49-F238E27FC236}">
                <a16:creationId xmlns:a16="http://schemas.microsoft.com/office/drawing/2014/main" id="{9BB6F838-261C-4778-9357-140D49C08B92}"/>
              </a:ext>
            </a:extLst>
          </p:cNvPr>
          <p:cNvPicPr>
            <a:picLocks noChangeAspect="1"/>
          </p:cNvPicPr>
          <p:nvPr/>
        </p:nvPicPr>
        <p:blipFill rotWithShape="1">
          <a:blip r:embed="rId2"/>
          <a:srcRect t="12725" b="7839"/>
          <a:stretch/>
        </p:blipFill>
        <p:spPr>
          <a:xfrm>
            <a:off x="1" y="101600"/>
            <a:ext cx="12191999" cy="5867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C25A7AB0-9F4E-4189-B965-0EFEC710A517}"/>
              </a:ext>
            </a:extLst>
          </p:cNvPr>
          <p:cNvSpPr txBox="1">
            <a:spLocks/>
          </p:cNvSpPr>
          <p:nvPr/>
        </p:nvSpPr>
        <p:spPr>
          <a:xfrm>
            <a:off x="751814" y="1701800"/>
            <a:ext cx="10972800" cy="3098800"/>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r>
              <a:rPr lang="zh-TW" altLang="en-US" sz="2933" b="1" dirty="0">
                <a:solidFill>
                  <a:srgbClr val="0070C0"/>
                </a:solidFill>
              </a:rPr>
              <a:t>校友演講</a:t>
            </a:r>
            <a:endParaRPr lang="en-US" altLang="zh-TW" sz="2933" b="1" dirty="0">
              <a:solidFill>
                <a:srgbClr val="0070C0"/>
              </a:solidFill>
            </a:endParaRPr>
          </a:p>
          <a:p>
            <a:r>
              <a:rPr lang="zh-TW" altLang="en-US" sz="2400" dirty="0">
                <a:solidFill>
                  <a:srgbClr val="0070C0"/>
                </a:solidFill>
              </a:rPr>
              <a:t> 李思慧 輝瑞大藥廠 策略醫療經理　</a:t>
            </a:r>
            <a:r>
              <a:rPr lang="en-US" altLang="zh-TW" sz="2400" dirty="0">
                <a:solidFill>
                  <a:srgbClr val="0070C0"/>
                </a:solidFill>
              </a:rPr>
              <a:t>–</a:t>
            </a:r>
            <a:r>
              <a:rPr lang="zh-TW" altLang="en-US" sz="2400" dirty="0">
                <a:solidFill>
                  <a:srgbClr val="0070C0"/>
                </a:solidFill>
              </a:rPr>
              <a:t> </a:t>
            </a:r>
            <a:r>
              <a:rPr lang="en-US" altLang="zh-TW" sz="2400" dirty="0">
                <a:solidFill>
                  <a:srgbClr val="0070C0"/>
                </a:solidFill>
              </a:rPr>
              <a:t>5</a:t>
            </a:r>
            <a:r>
              <a:rPr lang="zh-TW" altLang="en-US" sz="2400" dirty="0">
                <a:solidFill>
                  <a:srgbClr val="0070C0"/>
                </a:solidFill>
              </a:rPr>
              <a:t>月 </a:t>
            </a:r>
            <a:r>
              <a:rPr lang="en-US" altLang="zh-TW" sz="2400" dirty="0">
                <a:solidFill>
                  <a:srgbClr val="0070C0"/>
                </a:solidFill>
              </a:rPr>
              <a:t>(</a:t>
            </a:r>
            <a:r>
              <a:rPr lang="zh-TW" altLang="en-US" sz="2400" dirty="0">
                <a:solidFill>
                  <a:srgbClr val="0070C0"/>
                </a:solidFill>
              </a:rPr>
              <a:t>週二中午</a:t>
            </a:r>
            <a:r>
              <a:rPr lang="en-US" altLang="zh-TW" sz="2400" dirty="0">
                <a:solidFill>
                  <a:srgbClr val="0070C0"/>
                </a:solidFill>
              </a:rPr>
              <a:t>12:20</a:t>
            </a:r>
            <a:r>
              <a:rPr lang="zh-TW" altLang="en-US" sz="2400" dirty="0">
                <a:solidFill>
                  <a:srgbClr val="0070C0"/>
                </a:solidFill>
              </a:rPr>
              <a:t>，全球廳</a:t>
            </a:r>
            <a:r>
              <a:rPr lang="en-US" altLang="zh-TW" sz="2400" dirty="0">
                <a:solidFill>
                  <a:srgbClr val="0070C0"/>
                </a:solidFill>
              </a:rPr>
              <a:t>)</a:t>
            </a:r>
          </a:p>
          <a:p>
            <a:r>
              <a:rPr lang="zh-TW" altLang="en-US" sz="2400" dirty="0">
                <a:solidFill>
                  <a:srgbClr val="0070C0"/>
                </a:solidFill>
              </a:rPr>
              <a:t> 江芝林 嬌生公司楊森藥廠 處長　　</a:t>
            </a:r>
            <a:r>
              <a:rPr lang="en-US" altLang="zh-TW" sz="2400" dirty="0">
                <a:solidFill>
                  <a:srgbClr val="0070C0"/>
                </a:solidFill>
              </a:rPr>
              <a:t>–</a:t>
            </a:r>
            <a:r>
              <a:rPr lang="zh-TW" altLang="en-US" sz="2400" dirty="0">
                <a:solidFill>
                  <a:srgbClr val="0070C0"/>
                </a:solidFill>
              </a:rPr>
              <a:t> </a:t>
            </a:r>
            <a:r>
              <a:rPr lang="en-US" altLang="zh-TW" sz="2400" dirty="0">
                <a:solidFill>
                  <a:srgbClr val="0070C0"/>
                </a:solidFill>
              </a:rPr>
              <a:t>6/3</a:t>
            </a:r>
            <a:r>
              <a:rPr lang="zh-TW" altLang="en-US" sz="2400" dirty="0">
                <a:solidFill>
                  <a:srgbClr val="0070C0"/>
                </a:solidFill>
              </a:rPr>
              <a:t> </a:t>
            </a:r>
            <a:r>
              <a:rPr lang="en-US" altLang="zh-TW" sz="2400" dirty="0">
                <a:solidFill>
                  <a:srgbClr val="0070C0"/>
                </a:solidFill>
              </a:rPr>
              <a:t>(</a:t>
            </a:r>
            <a:r>
              <a:rPr lang="zh-TW" altLang="en-US" sz="2400" dirty="0">
                <a:solidFill>
                  <a:srgbClr val="0070C0"/>
                </a:solidFill>
              </a:rPr>
              <a:t>適逢海報周，週二中午</a:t>
            </a:r>
            <a:r>
              <a:rPr lang="en-US" altLang="zh-TW" sz="2400" dirty="0">
                <a:solidFill>
                  <a:srgbClr val="0070C0"/>
                </a:solidFill>
              </a:rPr>
              <a:t>12:20</a:t>
            </a:r>
            <a:r>
              <a:rPr lang="zh-TW" altLang="en-US" sz="2400" dirty="0">
                <a:solidFill>
                  <a:srgbClr val="0070C0"/>
                </a:solidFill>
              </a:rPr>
              <a:t>，全球廳</a:t>
            </a:r>
            <a:r>
              <a:rPr lang="en-US" altLang="zh-TW" sz="2400" dirty="0">
                <a:solidFill>
                  <a:srgbClr val="0070C0"/>
                </a:solidFill>
              </a:rPr>
              <a:t>)</a:t>
            </a:r>
          </a:p>
          <a:p>
            <a:r>
              <a:rPr lang="zh-TW" altLang="en-US" sz="2400" dirty="0">
                <a:solidFill>
                  <a:srgbClr val="0070C0"/>
                </a:solidFill>
              </a:rPr>
              <a:t> 李宜娟 環管署綜合規劃組 技正　　</a:t>
            </a:r>
            <a:r>
              <a:rPr lang="en-US" altLang="zh-TW" sz="2400" dirty="0">
                <a:solidFill>
                  <a:srgbClr val="0070C0"/>
                </a:solidFill>
              </a:rPr>
              <a:t>–</a:t>
            </a:r>
            <a:r>
              <a:rPr lang="zh-TW" altLang="en-US" sz="2400" dirty="0">
                <a:solidFill>
                  <a:srgbClr val="0070C0"/>
                </a:solidFill>
              </a:rPr>
              <a:t> </a:t>
            </a:r>
            <a:r>
              <a:rPr lang="en-US" altLang="zh-TW" sz="2400" dirty="0">
                <a:solidFill>
                  <a:srgbClr val="0070C0"/>
                </a:solidFill>
              </a:rPr>
              <a:t>9/9</a:t>
            </a:r>
            <a:r>
              <a:rPr lang="zh-TW" altLang="en-US" sz="2400" dirty="0">
                <a:solidFill>
                  <a:srgbClr val="0070C0"/>
                </a:solidFill>
              </a:rPr>
              <a:t> </a:t>
            </a:r>
            <a:r>
              <a:rPr lang="en-US" altLang="zh-TW" sz="2400" dirty="0">
                <a:solidFill>
                  <a:srgbClr val="0070C0"/>
                </a:solidFill>
              </a:rPr>
              <a:t>(</a:t>
            </a:r>
            <a:r>
              <a:rPr lang="zh-TW" altLang="en-US" sz="2400" dirty="0">
                <a:solidFill>
                  <a:srgbClr val="0070C0"/>
                </a:solidFill>
              </a:rPr>
              <a:t>開學第二周的週二中午</a:t>
            </a:r>
            <a:r>
              <a:rPr lang="en-US" altLang="zh-TW" sz="2400" dirty="0">
                <a:solidFill>
                  <a:srgbClr val="0070C0"/>
                </a:solidFill>
              </a:rPr>
              <a:t>12:20</a:t>
            </a:r>
            <a:r>
              <a:rPr lang="zh-TW" altLang="en-US" sz="2400" dirty="0">
                <a:solidFill>
                  <a:srgbClr val="0070C0"/>
                </a:solidFill>
              </a:rPr>
              <a:t>，全球廳</a:t>
            </a:r>
            <a:r>
              <a:rPr lang="en-US" altLang="zh-TW" sz="2400" dirty="0">
                <a:solidFill>
                  <a:srgbClr val="0070C0"/>
                </a:solidFill>
              </a:rPr>
              <a:t>)</a:t>
            </a:r>
          </a:p>
          <a:p>
            <a:endParaRPr lang="en-US" altLang="zh-TW" sz="2400" b="1" dirty="0">
              <a:solidFill>
                <a:srgbClr val="0070C0"/>
              </a:solidFill>
            </a:endParaRPr>
          </a:p>
          <a:p>
            <a:endParaRPr lang="en-US" altLang="zh-TW" sz="2400" b="1" dirty="0">
              <a:solidFill>
                <a:srgbClr val="0070C0"/>
              </a:solidFill>
            </a:endParaRPr>
          </a:p>
          <a:p>
            <a:r>
              <a:rPr lang="zh-TW" altLang="en-US" sz="2933" b="1" dirty="0">
                <a:solidFill>
                  <a:srgbClr val="0070C0"/>
                </a:solidFill>
              </a:rPr>
              <a:t>新生座談會 </a:t>
            </a:r>
            <a:r>
              <a:rPr lang="en-US" altLang="zh-TW" sz="2400" b="1" dirty="0">
                <a:solidFill>
                  <a:srgbClr val="0070C0"/>
                </a:solidFill>
              </a:rPr>
              <a:t>–</a:t>
            </a:r>
            <a:r>
              <a:rPr lang="zh-TW" altLang="en-US" sz="2400" b="1" dirty="0">
                <a:solidFill>
                  <a:srgbClr val="0070C0"/>
                </a:solidFill>
              </a:rPr>
              <a:t> </a:t>
            </a:r>
            <a:r>
              <a:rPr lang="en-US" altLang="zh-TW" sz="2400" b="1" dirty="0">
                <a:solidFill>
                  <a:srgbClr val="0070C0"/>
                </a:solidFill>
              </a:rPr>
              <a:t>8/22(</a:t>
            </a:r>
            <a:r>
              <a:rPr lang="zh-TW" altLang="en-US" sz="2400" b="1" dirty="0">
                <a:solidFill>
                  <a:srgbClr val="0070C0"/>
                </a:solidFill>
              </a:rPr>
              <a:t>周五下午</a:t>
            </a:r>
            <a:r>
              <a:rPr lang="en-US" altLang="zh-TW" sz="2400" b="1" dirty="0">
                <a:solidFill>
                  <a:srgbClr val="0070C0"/>
                </a:solidFill>
              </a:rPr>
              <a:t>3:30</a:t>
            </a:r>
            <a:r>
              <a:rPr lang="zh-TW" altLang="en-US" sz="2400" b="1" dirty="0">
                <a:solidFill>
                  <a:srgbClr val="0070C0"/>
                </a:solidFill>
              </a:rPr>
              <a:t>，拱北講堂</a:t>
            </a:r>
            <a:r>
              <a:rPr lang="en-US" altLang="zh-TW" sz="2400" b="1" dirty="0">
                <a:solidFill>
                  <a:srgbClr val="0070C0"/>
                </a:solidFill>
              </a:rPr>
              <a:t>)</a:t>
            </a:r>
          </a:p>
          <a:p>
            <a:r>
              <a:rPr lang="zh-TW" altLang="en-US" sz="2400" b="1" dirty="0">
                <a:solidFill>
                  <a:srgbClr val="0070C0"/>
                </a:solidFill>
              </a:rPr>
              <a:t> </a:t>
            </a:r>
            <a:r>
              <a:rPr lang="zh-TW" altLang="en-US" sz="2400" dirty="0">
                <a:solidFill>
                  <a:srgbClr val="0070C0"/>
                </a:solidFill>
              </a:rPr>
              <a:t>歡迎有興趣分享的大家來跟一年級新生交流認識</a:t>
            </a:r>
            <a:endParaRPr lang="en-US" altLang="zh-TW" sz="2400" dirty="0">
              <a:solidFill>
                <a:srgbClr val="0070C0"/>
              </a:solidFill>
            </a:endParaRPr>
          </a:p>
          <a:p>
            <a:endParaRPr lang="en-US" altLang="zh-TW" sz="2400" b="1" dirty="0">
              <a:solidFill>
                <a:schemeClr val="accent5">
                  <a:lumMod val="60000"/>
                  <a:lumOff val="40000"/>
                </a:schemeClr>
              </a:solidFill>
            </a:endParaRPr>
          </a:p>
        </p:txBody>
      </p:sp>
      <p:grpSp>
        <p:nvGrpSpPr>
          <p:cNvPr id="2" name="群組 1">
            <a:extLst>
              <a:ext uri="{FF2B5EF4-FFF2-40B4-BE49-F238E27FC236}">
                <a16:creationId xmlns:a16="http://schemas.microsoft.com/office/drawing/2014/main" id="{03AF5489-19BF-4F6C-B98E-DAD891816E31}"/>
              </a:ext>
            </a:extLst>
          </p:cNvPr>
          <p:cNvGrpSpPr/>
          <p:nvPr/>
        </p:nvGrpSpPr>
        <p:grpSpPr>
          <a:xfrm>
            <a:off x="3586429" y="6310738"/>
            <a:ext cx="5303571" cy="775862"/>
            <a:chOff x="5379643" y="9466107"/>
            <a:chExt cx="7955357" cy="1163793"/>
          </a:xfrm>
        </p:grpSpPr>
        <p:pic>
          <p:nvPicPr>
            <p:cNvPr id="3" name="圖片 2">
              <a:extLst>
                <a:ext uri="{FF2B5EF4-FFF2-40B4-BE49-F238E27FC236}">
                  <a16:creationId xmlns:a16="http://schemas.microsoft.com/office/drawing/2014/main" id="{511ABD4F-5EAF-4259-BA12-A6B41BEBFE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643" y="9466107"/>
              <a:ext cx="7955357" cy="1163793"/>
            </a:xfrm>
            <a:prstGeom prst="rect">
              <a:avLst/>
            </a:prstGeom>
          </p:spPr>
        </p:pic>
        <p:sp>
          <p:nvSpPr>
            <p:cNvPr id="4" name="Freeform 3">
              <a:extLst>
                <a:ext uri="{FF2B5EF4-FFF2-40B4-BE49-F238E27FC236}">
                  <a16:creationId xmlns:a16="http://schemas.microsoft.com/office/drawing/2014/main" id="{7C88A6E9-4A7F-4E3D-BF0C-563DDB38198C}"/>
                </a:ext>
              </a:extLst>
            </p:cNvPr>
            <p:cNvSpPr/>
            <p:nvPr/>
          </p:nvSpPr>
          <p:spPr>
            <a:xfrm>
              <a:off x="5850503" y="9954173"/>
              <a:ext cx="145722" cy="145722"/>
            </a:xfrm>
            <a:custGeom>
              <a:avLst/>
              <a:gdLst/>
              <a:ahLst/>
              <a:cxnLst/>
              <a:rect l="l" t="t" r="r" b="b"/>
              <a:pathLst>
                <a:path w="145722" h="145722">
                  <a:moveTo>
                    <a:pt x="0" y="0"/>
                  </a:moveTo>
                  <a:lnTo>
                    <a:pt x="145722" y="0"/>
                  </a:lnTo>
                  <a:lnTo>
                    <a:pt x="145722" y="145722"/>
                  </a:lnTo>
                  <a:lnTo>
                    <a:pt x="0" y="1457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4">
              <a:extLst>
                <a:ext uri="{FF2B5EF4-FFF2-40B4-BE49-F238E27FC236}">
                  <a16:creationId xmlns:a16="http://schemas.microsoft.com/office/drawing/2014/main" id="{FFF315AA-577B-4A3C-950F-84D796D366CF}"/>
                </a:ext>
              </a:extLst>
            </p:cNvPr>
            <p:cNvSpPr/>
            <p:nvPr/>
          </p:nvSpPr>
          <p:spPr>
            <a:xfrm>
              <a:off x="12793132" y="9954173"/>
              <a:ext cx="145722" cy="145722"/>
            </a:xfrm>
            <a:custGeom>
              <a:avLst/>
              <a:gdLst/>
              <a:ahLst/>
              <a:cxnLst/>
              <a:rect l="l" t="t" r="r" b="b"/>
              <a:pathLst>
                <a:path w="145722" h="145722">
                  <a:moveTo>
                    <a:pt x="0" y="0"/>
                  </a:moveTo>
                  <a:lnTo>
                    <a:pt x="145722" y="0"/>
                  </a:lnTo>
                  <a:lnTo>
                    <a:pt x="145722" y="145722"/>
                  </a:lnTo>
                  <a:lnTo>
                    <a:pt x="0" y="1457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Tree>
    <p:extLst>
      <p:ext uri="{BB962C8B-B14F-4D97-AF65-F5344CB8AC3E}">
        <p14:creationId xmlns:p14="http://schemas.microsoft.com/office/powerpoint/2010/main" val="371332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5F45114-B371-4A7F-8959-C8C4C533E87E}"/>
              </a:ext>
            </a:extLst>
          </p:cNvPr>
          <p:cNvPicPr>
            <a:picLocks noChangeAspect="1"/>
          </p:cNvPicPr>
          <p:nvPr/>
        </p:nvPicPr>
        <p:blipFill>
          <a:blip r:embed="rId2"/>
          <a:stretch>
            <a:fillRect/>
          </a:stretch>
        </p:blipFill>
        <p:spPr>
          <a:xfrm>
            <a:off x="438934" y="1285892"/>
            <a:ext cx="11295866" cy="2699272"/>
          </a:xfrm>
          <a:prstGeom prst="rect">
            <a:avLst/>
          </a:prstGeom>
        </p:spPr>
      </p:pic>
      <p:sp>
        <p:nvSpPr>
          <p:cNvPr id="2" name="文字方塊 1">
            <a:extLst>
              <a:ext uri="{FF2B5EF4-FFF2-40B4-BE49-F238E27FC236}">
                <a16:creationId xmlns:a16="http://schemas.microsoft.com/office/drawing/2014/main" id="{2BEBD93D-EDD6-20F1-6868-FF9023C997CE}"/>
              </a:ext>
            </a:extLst>
          </p:cNvPr>
          <p:cNvSpPr txBox="1"/>
          <p:nvPr/>
        </p:nvSpPr>
        <p:spPr>
          <a:xfrm>
            <a:off x="1761252" y="3896722"/>
            <a:ext cx="5044907" cy="1323439"/>
          </a:xfrm>
          <a:prstGeom prst="rect">
            <a:avLst/>
          </a:prstGeom>
          <a:noFill/>
        </p:spPr>
        <p:txBody>
          <a:bodyPr wrap="square" rtlCol="0">
            <a:spAutoFit/>
          </a:bodyPr>
          <a:lstStyle/>
          <a:p>
            <a:r>
              <a:rPr lang="zh-TW" altLang="en-US" sz="2000" dirty="0">
                <a:solidFill>
                  <a:schemeClr val="accent6">
                    <a:lumMod val="75000"/>
                  </a:schemeClr>
                </a:solidFill>
              </a:rPr>
              <a:t>學程辦公室：公衛大樓一樓</a:t>
            </a:r>
            <a:r>
              <a:rPr lang="en-US" altLang="zh-TW" sz="2000" dirty="0">
                <a:solidFill>
                  <a:schemeClr val="accent6">
                    <a:lumMod val="75000"/>
                  </a:schemeClr>
                </a:solidFill>
              </a:rPr>
              <a:t>R122(</a:t>
            </a:r>
            <a:r>
              <a:rPr lang="zh-TW" altLang="en-US" sz="2000" dirty="0">
                <a:solidFill>
                  <a:schemeClr val="accent6">
                    <a:lumMod val="75000"/>
                  </a:schemeClr>
                </a:solidFill>
              </a:rPr>
              <a:t>院辦公室</a:t>
            </a:r>
            <a:r>
              <a:rPr lang="en-US" altLang="zh-TW" sz="2000" dirty="0">
                <a:solidFill>
                  <a:schemeClr val="accent6">
                    <a:lumMod val="75000"/>
                  </a:schemeClr>
                </a:solidFill>
              </a:rPr>
              <a:t>)</a:t>
            </a:r>
          </a:p>
          <a:p>
            <a:r>
              <a:rPr lang="zh-TW" altLang="en-US" sz="2000" dirty="0">
                <a:solidFill>
                  <a:schemeClr val="accent6">
                    <a:lumMod val="75000"/>
                  </a:schemeClr>
                </a:solidFill>
              </a:rPr>
              <a:t>學程助理：趙芷瑩、邱韶薇</a:t>
            </a:r>
            <a:endParaRPr lang="en-US" altLang="zh-TW" sz="2000" dirty="0">
              <a:solidFill>
                <a:schemeClr val="accent6">
                  <a:lumMod val="75000"/>
                </a:schemeClr>
              </a:solidFill>
            </a:endParaRPr>
          </a:p>
          <a:p>
            <a:r>
              <a:rPr lang="en-US" altLang="zh-TW" sz="2000" dirty="0">
                <a:solidFill>
                  <a:schemeClr val="accent6">
                    <a:lumMod val="75000"/>
                  </a:schemeClr>
                </a:solidFill>
              </a:rPr>
              <a:t>Line</a:t>
            </a:r>
            <a:r>
              <a:rPr lang="zh-TW" altLang="en-US" sz="2000" dirty="0">
                <a:solidFill>
                  <a:schemeClr val="accent6">
                    <a:lumMod val="75000"/>
                  </a:schemeClr>
                </a:solidFill>
              </a:rPr>
              <a:t> </a:t>
            </a:r>
            <a:r>
              <a:rPr lang="en-US" altLang="zh-TW" sz="2000" dirty="0">
                <a:solidFill>
                  <a:schemeClr val="accent6">
                    <a:lumMod val="75000"/>
                  </a:schemeClr>
                </a:solidFill>
              </a:rPr>
              <a:t>ID</a:t>
            </a:r>
            <a:r>
              <a:rPr lang="zh-TW" altLang="en-US" sz="2000" dirty="0">
                <a:solidFill>
                  <a:schemeClr val="accent6">
                    <a:lumMod val="75000"/>
                  </a:schemeClr>
                </a:solidFill>
              </a:rPr>
              <a:t>：</a:t>
            </a:r>
            <a:r>
              <a:rPr lang="en-US" altLang="zh-TW" sz="2000" dirty="0">
                <a:solidFill>
                  <a:schemeClr val="accent6">
                    <a:lumMod val="75000"/>
                  </a:schemeClr>
                </a:solidFill>
              </a:rPr>
              <a:t>@657kjaer</a:t>
            </a:r>
          </a:p>
          <a:p>
            <a:endParaRPr lang="en-US" altLang="zh-TW" sz="2000" dirty="0">
              <a:solidFill>
                <a:schemeClr val="accent6">
                  <a:lumMod val="75000"/>
                </a:schemeClr>
              </a:solidFill>
            </a:endParaRPr>
          </a:p>
        </p:txBody>
      </p:sp>
      <p:sp>
        <p:nvSpPr>
          <p:cNvPr id="3" name="矩形 2">
            <a:extLst>
              <a:ext uri="{FF2B5EF4-FFF2-40B4-BE49-F238E27FC236}">
                <a16:creationId xmlns:a16="http://schemas.microsoft.com/office/drawing/2014/main" id="{EE993E78-4699-ABCD-896B-BC971D9EEB11}"/>
              </a:ext>
            </a:extLst>
          </p:cNvPr>
          <p:cNvSpPr/>
          <p:nvPr/>
        </p:nvSpPr>
        <p:spPr>
          <a:xfrm>
            <a:off x="614892" y="1657898"/>
            <a:ext cx="7994496" cy="186204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11500" b="1" cap="none" spc="0" dirty="0">
                <a:ln/>
                <a:solidFill>
                  <a:schemeClr val="accent3"/>
                </a:solidFill>
                <a:effectLst/>
              </a:rPr>
              <a:t>~</a:t>
            </a:r>
            <a:r>
              <a:rPr lang="zh-TW" altLang="en-US" sz="11500" b="1" dirty="0">
                <a:ln/>
                <a:solidFill>
                  <a:schemeClr val="accent3"/>
                </a:solidFill>
              </a:rPr>
              <a:t>歡迎提問</a:t>
            </a:r>
            <a:r>
              <a:rPr lang="en-US" altLang="zh-TW" sz="11500" b="1" cap="none" spc="0" dirty="0">
                <a:ln/>
                <a:solidFill>
                  <a:schemeClr val="accent3"/>
                </a:solidFill>
                <a:effectLst/>
              </a:rPr>
              <a:t>~</a:t>
            </a:r>
            <a:endParaRPr lang="zh-TW" altLang="en-US" sz="11500" b="1" cap="none" spc="0" dirty="0">
              <a:ln/>
              <a:solidFill>
                <a:schemeClr val="accent3"/>
              </a:solidFill>
              <a:effectLst/>
            </a:endParaRPr>
          </a:p>
        </p:txBody>
      </p:sp>
      <p:sp>
        <p:nvSpPr>
          <p:cNvPr id="5" name="Freeform 2">
            <a:extLst>
              <a:ext uri="{FF2B5EF4-FFF2-40B4-BE49-F238E27FC236}">
                <a16:creationId xmlns:a16="http://schemas.microsoft.com/office/drawing/2014/main" id="{B16B1303-3C22-4B41-A4EE-A2CE2F151A1E}"/>
              </a:ext>
            </a:extLst>
          </p:cNvPr>
          <p:cNvSpPr/>
          <p:nvPr/>
        </p:nvSpPr>
        <p:spPr>
          <a:xfrm>
            <a:off x="8433430" y="2018029"/>
            <a:ext cx="3143680" cy="2584633"/>
          </a:xfrm>
          <a:custGeom>
            <a:avLst/>
            <a:gdLst/>
            <a:ahLst/>
            <a:cxnLst/>
            <a:rect l="l" t="t" r="r" b="b"/>
            <a:pathLst>
              <a:path w="5636712" h="4114800">
                <a:moveTo>
                  <a:pt x="0" y="0"/>
                </a:moveTo>
                <a:lnTo>
                  <a:pt x="5636712" y="0"/>
                </a:lnTo>
                <a:lnTo>
                  <a:pt x="5636712" y="4114800"/>
                </a:lnTo>
                <a:lnTo>
                  <a:pt x="0" y="4114800"/>
                </a:lnTo>
                <a:lnTo>
                  <a:pt x="0" y="0"/>
                </a:lnTo>
                <a:close/>
              </a:path>
            </a:pathLst>
          </a:custGeom>
          <a:blipFill>
            <a:blip r:embed="rId3">
              <a:alphaModFix amt="87000"/>
              <a:duotone>
                <a:schemeClr val="accent4">
                  <a:shade val="45000"/>
                  <a:satMod val="135000"/>
                </a:schemeClr>
                <a:prstClr val="white"/>
              </a:duotone>
              <a:extLst>
                <a:ext uri="{96DAC541-7B7A-43D3-8B79-37D633B846F1}">
                  <asvg:svgBlip xmlns:asvg="http://schemas.microsoft.com/office/drawing/2016/SVG/main" r:embed="rId4"/>
                </a:ext>
              </a:extLst>
            </a:blip>
            <a:stretch>
              <a:fillRect/>
            </a:stretch>
          </a:blipFill>
          <a:effectLst>
            <a:outerShdw blurRad="76200" dist="12700" dir="8100000" sy="-23000" kx="800400" algn="br" rotWithShape="0">
              <a:schemeClr val="accent4">
                <a:lumMod val="75000"/>
                <a:alpha val="20000"/>
              </a:schemeClr>
            </a:outerShdw>
          </a:effectLst>
        </p:spPr>
        <p:txBody>
          <a:bodyPr/>
          <a:lstStyle/>
          <a:p>
            <a:endParaRPr lang="zh-TW" altLang="en-US" dirty="0"/>
          </a:p>
        </p:txBody>
      </p:sp>
      <p:grpSp>
        <p:nvGrpSpPr>
          <p:cNvPr id="6" name="Group 2">
            <a:extLst>
              <a:ext uri="{FF2B5EF4-FFF2-40B4-BE49-F238E27FC236}">
                <a16:creationId xmlns:a16="http://schemas.microsoft.com/office/drawing/2014/main" id="{AC400D94-C5AC-4BA2-B8EA-A3D9504CA425}"/>
              </a:ext>
            </a:extLst>
          </p:cNvPr>
          <p:cNvGrpSpPr/>
          <p:nvPr/>
        </p:nvGrpSpPr>
        <p:grpSpPr>
          <a:xfrm>
            <a:off x="0" y="0"/>
            <a:ext cx="685800" cy="6858000"/>
            <a:chOff x="0" y="0"/>
            <a:chExt cx="270933" cy="2709333"/>
          </a:xfrm>
        </p:grpSpPr>
        <p:sp>
          <p:nvSpPr>
            <p:cNvPr id="7" name="Freeform 3">
              <a:extLst>
                <a:ext uri="{FF2B5EF4-FFF2-40B4-BE49-F238E27FC236}">
                  <a16:creationId xmlns:a16="http://schemas.microsoft.com/office/drawing/2014/main" id="{E41E805B-50DB-4CE9-ACD1-092AE348B832}"/>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8" name="TextBox 4">
              <a:extLst>
                <a:ext uri="{FF2B5EF4-FFF2-40B4-BE49-F238E27FC236}">
                  <a16:creationId xmlns:a16="http://schemas.microsoft.com/office/drawing/2014/main" id="{1371795D-6B9B-45AF-8079-1A3972F53AF1}"/>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9" name="Group 8">
            <a:extLst>
              <a:ext uri="{FF2B5EF4-FFF2-40B4-BE49-F238E27FC236}">
                <a16:creationId xmlns:a16="http://schemas.microsoft.com/office/drawing/2014/main" id="{B4561BE5-0F6E-49F2-9268-56F06A07586D}"/>
              </a:ext>
            </a:extLst>
          </p:cNvPr>
          <p:cNvGrpSpPr/>
          <p:nvPr/>
        </p:nvGrpSpPr>
        <p:grpSpPr>
          <a:xfrm rot="5400000">
            <a:off x="5765100" y="458890"/>
            <a:ext cx="661802" cy="12192000"/>
            <a:chOff x="0" y="0"/>
            <a:chExt cx="261453" cy="4816593"/>
          </a:xfrm>
        </p:grpSpPr>
        <p:sp>
          <p:nvSpPr>
            <p:cNvPr id="10" name="Freeform 9">
              <a:extLst>
                <a:ext uri="{FF2B5EF4-FFF2-40B4-BE49-F238E27FC236}">
                  <a16:creationId xmlns:a16="http://schemas.microsoft.com/office/drawing/2014/main" id="{C382A552-63C9-49AA-8A09-1C072E6BB9ED}"/>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11" name="TextBox 10">
              <a:extLst>
                <a:ext uri="{FF2B5EF4-FFF2-40B4-BE49-F238E27FC236}">
                  <a16:creationId xmlns:a16="http://schemas.microsoft.com/office/drawing/2014/main" id="{FB686D0D-11D7-4B93-97CB-68A2D715ADB5}"/>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Tree>
    <p:extLst>
      <p:ext uri="{BB962C8B-B14F-4D97-AF65-F5344CB8AC3E}">
        <p14:creationId xmlns:p14="http://schemas.microsoft.com/office/powerpoint/2010/main" val="24375536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08214" y="3455988"/>
          <a:ext cx="7920037" cy="2436812"/>
        </p:xfrm>
        <a:graphic>
          <a:graphicData uri="http://schemas.openxmlformats.org/presentationml/2006/ole">
            <mc:AlternateContent xmlns:mc="http://schemas.openxmlformats.org/markup-compatibility/2006">
              <mc:Choice xmlns:v="urn:schemas-microsoft-com:vml" Requires="v">
                <p:oleObj name="Visio" r:id="rId2" imgW="6154709" imgH="2293740" progId="Visio.Drawing.11">
                  <p:embed/>
                </p:oleObj>
              </mc:Choice>
              <mc:Fallback>
                <p:oleObj name="Visio" r:id="rId2" imgW="6154709" imgH="2293740" progId="Visio.Drawing.11">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3455988"/>
                        <a:ext cx="7920037"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Rectangle 3"/>
          <p:cNvSpPr>
            <a:spLocks noChangeArrowheads="1"/>
          </p:cNvSpPr>
          <p:nvPr/>
        </p:nvSpPr>
        <p:spPr bwMode="auto">
          <a:xfrm>
            <a:off x="4511676" y="2133601"/>
            <a:ext cx="2232025" cy="1223963"/>
          </a:xfrm>
          <a:prstGeom prst="rect">
            <a:avLst/>
          </a:prstGeom>
          <a:solidFill>
            <a:srgbClr val="FFFF00"/>
          </a:solidFill>
          <a:ln w="38100">
            <a:solidFill>
              <a:srgbClr val="FFFF00"/>
            </a:solidFill>
            <a:miter lim="800000"/>
            <a:headEnd/>
            <a:tailEnd/>
          </a:ln>
          <a:effectLst>
            <a:outerShdw dist="35921" dir="2700000" algn="ctr" rotWithShape="0">
              <a:schemeClr val="bg2"/>
            </a:outerShdw>
          </a:effectLst>
        </p:spPr>
        <p:txBody>
          <a:bodyPr wrap="none" anchor="ctr"/>
          <a:lstStyle/>
          <a:p>
            <a:pPr algn="ctr">
              <a:defRPr/>
            </a:pPr>
            <a:r>
              <a:rPr lang="zh-TW" altLang="en-US" sz="2400" b="1">
                <a:ea typeface="標楷體" pitchFamily="65" charset="-120"/>
              </a:rPr>
              <a:t>流程</a:t>
            </a:r>
          </a:p>
          <a:p>
            <a:pPr algn="ctr">
              <a:defRPr/>
            </a:pPr>
            <a:r>
              <a:rPr lang="en-US" altLang="zh-TW" sz="2400" b="1">
                <a:ea typeface="標楷體" pitchFamily="65" charset="-120"/>
              </a:rPr>
              <a:t>(</a:t>
            </a:r>
            <a:r>
              <a:rPr lang="zh-TW" altLang="en-US" sz="2400" b="1">
                <a:ea typeface="標楷體" pitchFamily="65" charset="-120"/>
              </a:rPr>
              <a:t>執行品質控制</a:t>
            </a:r>
            <a:r>
              <a:rPr lang="en-US" altLang="zh-TW" sz="2400" b="1">
                <a:ea typeface="標楷體" pitchFamily="65" charset="-120"/>
              </a:rPr>
              <a:t>)</a:t>
            </a:r>
          </a:p>
        </p:txBody>
      </p:sp>
      <p:sp>
        <p:nvSpPr>
          <p:cNvPr id="17412" name="AutoShape 4"/>
          <p:cNvSpPr>
            <a:spLocks noChangeArrowheads="1"/>
          </p:cNvSpPr>
          <p:nvPr/>
        </p:nvSpPr>
        <p:spPr bwMode="auto">
          <a:xfrm>
            <a:off x="3071813" y="2133601"/>
            <a:ext cx="1295400" cy="1152525"/>
          </a:xfrm>
          <a:prstGeom prst="rightArrow">
            <a:avLst>
              <a:gd name="adj1" fmla="val 50000"/>
              <a:gd name="adj2" fmla="val 28099"/>
            </a:avLst>
          </a:prstGeom>
          <a:solidFill>
            <a:srgbClr val="FF9966"/>
          </a:solidFill>
          <a:ln w="38100">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zh-TW" altLang="en-US" b="1">
                <a:ea typeface="標楷體" pitchFamily="65" charset="-120"/>
              </a:rPr>
              <a:t>輸入</a:t>
            </a:r>
          </a:p>
          <a:p>
            <a:pPr algn="ctr">
              <a:defRPr/>
            </a:pPr>
            <a:r>
              <a:rPr lang="en-US" altLang="zh-TW" b="1">
                <a:ea typeface="標楷體" pitchFamily="65" charset="-120"/>
              </a:rPr>
              <a:t>(</a:t>
            </a:r>
            <a:r>
              <a:rPr lang="en-US" altLang="zh-TW" b="1">
                <a:solidFill>
                  <a:srgbClr val="FF3300"/>
                </a:solidFill>
                <a:ea typeface="標楷體" pitchFamily="65" charset="-120"/>
              </a:rPr>
              <a:t>I</a:t>
            </a:r>
            <a:r>
              <a:rPr lang="en-US" altLang="zh-TW" b="1">
                <a:ea typeface="標楷體" pitchFamily="65" charset="-120"/>
              </a:rPr>
              <a:t>nput)</a:t>
            </a:r>
          </a:p>
        </p:txBody>
      </p:sp>
      <p:sp>
        <p:nvSpPr>
          <p:cNvPr id="17413" name="AutoShape 5"/>
          <p:cNvSpPr>
            <a:spLocks noChangeArrowheads="1"/>
          </p:cNvSpPr>
          <p:nvPr/>
        </p:nvSpPr>
        <p:spPr bwMode="auto">
          <a:xfrm>
            <a:off x="6888163" y="2205039"/>
            <a:ext cx="1295400" cy="1081087"/>
          </a:xfrm>
          <a:prstGeom prst="rightArrow">
            <a:avLst>
              <a:gd name="adj1" fmla="val 50000"/>
              <a:gd name="adj2" fmla="val 29956"/>
            </a:avLst>
          </a:prstGeom>
          <a:solidFill>
            <a:srgbClr val="FF99FF"/>
          </a:solidFill>
          <a:ln w="38100">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zh-TW" altLang="en-US" b="1">
                <a:ea typeface="標楷體" pitchFamily="65" charset="-120"/>
              </a:rPr>
              <a:t>輸出</a:t>
            </a:r>
          </a:p>
          <a:p>
            <a:pPr algn="ctr">
              <a:defRPr/>
            </a:pPr>
            <a:r>
              <a:rPr lang="en-US" altLang="zh-TW" b="1">
                <a:ea typeface="標楷體" pitchFamily="65" charset="-120"/>
              </a:rPr>
              <a:t>(</a:t>
            </a:r>
            <a:r>
              <a:rPr lang="en-US" altLang="zh-TW" b="1">
                <a:solidFill>
                  <a:srgbClr val="FF3300"/>
                </a:solidFill>
                <a:ea typeface="標楷體" pitchFamily="65" charset="-120"/>
              </a:rPr>
              <a:t>O</a:t>
            </a:r>
            <a:r>
              <a:rPr lang="en-US" altLang="zh-TW" b="1">
                <a:ea typeface="標楷體" pitchFamily="65" charset="-120"/>
              </a:rPr>
              <a:t>utput)</a:t>
            </a:r>
          </a:p>
        </p:txBody>
      </p:sp>
      <p:sp>
        <p:nvSpPr>
          <p:cNvPr id="17414" name="AutoShape 6"/>
          <p:cNvSpPr>
            <a:spLocks noChangeArrowheads="1"/>
          </p:cNvSpPr>
          <p:nvPr/>
        </p:nvSpPr>
        <p:spPr bwMode="auto">
          <a:xfrm>
            <a:off x="4367213" y="936625"/>
            <a:ext cx="2520950" cy="1079500"/>
          </a:xfrm>
          <a:prstGeom prst="downArrow">
            <a:avLst>
              <a:gd name="adj1" fmla="val 50000"/>
              <a:gd name="adj2" fmla="val 25000"/>
            </a:avLst>
          </a:prstGeom>
          <a:solidFill>
            <a:srgbClr val="00FF00"/>
          </a:solidFill>
          <a:ln w="38100">
            <a:solidFill>
              <a:schemeClr val="bg1"/>
            </a:solidFill>
            <a:miter lim="800000"/>
            <a:headEnd/>
            <a:tailEnd/>
          </a:ln>
          <a:effectLst>
            <a:outerShdw dist="107763" dir="2700000" algn="ctr" rotWithShape="0">
              <a:schemeClr val="bg2">
                <a:alpha val="50000"/>
              </a:schemeClr>
            </a:outerShdw>
          </a:effectLst>
        </p:spPr>
        <p:txBody>
          <a:bodyPr wrap="none" anchor="ctr"/>
          <a:lstStyle/>
          <a:p>
            <a:pPr algn="ctr">
              <a:defRPr/>
            </a:pPr>
            <a:r>
              <a:rPr lang="zh-TW" altLang="en-US" b="1">
                <a:ea typeface="標楷體" pitchFamily="65" charset="-120"/>
              </a:rPr>
              <a:t>工具及技術</a:t>
            </a:r>
          </a:p>
          <a:p>
            <a:pPr algn="ctr">
              <a:defRPr/>
            </a:pPr>
            <a:r>
              <a:rPr lang="en-US" altLang="zh-TW" b="1">
                <a:ea typeface="標楷體" pitchFamily="65" charset="-120"/>
              </a:rPr>
              <a:t>(</a:t>
            </a:r>
            <a:r>
              <a:rPr lang="en-US" altLang="zh-TW" b="1">
                <a:solidFill>
                  <a:srgbClr val="FF3300"/>
                </a:solidFill>
                <a:ea typeface="標楷體" pitchFamily="65" charset="-120"/>
              </a:rPr>
              <a:t>T</a:t>
            </a:r>
            <a:r>
              <a:rPr lang="en-US" altLang="zh-TW" b="1">
                <a:ea typeface="標楷體" pitchFamily="65" charset="-120"/>
              </a:rPr>
              <a:t>ool &amp; </a:t>
            </a:r>
          </a:p>
          <a:p>
            <a:pPr algn="ctr">
              <a:defRPr/>
            </a:pPr>
            <a:r>
              <a:rPr lang="en-US" altLang="zh-TW" b="1">
                <a:solidFill>
                  <a:srgbClr val="FF3300"/>
                </a:solidFill>
                <a:ea typeface="標楷體" pitchFamily="65" charset="-120"/>
              </a:rPr>
              <a:t>T</a:t>
            </a:r>
            <a:r>
              <a:rPr lang="en-US" altLang="zh-TW" b="1">
                <a:ea typeface="標楷體" pitchFamily="65" charset="-120"/>
              </a:rPr>
              <a:t>echnique)</a:t>
            </a:r>
          </a:p>
        </p:txBody>
      </p:sp>
      <p:sp>
        <p:nvSpPr>
          <p:cNvPr id="9" name="標題 8"/>
          <p:cNvSpPr>
            <a:spLocks noGrp="1"/>
          </p:cNvSpPr>
          <p:nvPr>
            <p:ph type="title"/>
          </p:nvPr>
        </p:nvSpPr>
        <p:spPr/>
        <p:txBody>
          <a:bodyPr/>
          <a:lstStyle/>
          <a:p>
            <a:pPr>
              <a:defRPr/>
            </a:pPr>
            <a:r>
              <a:rPr lang="en-US" altLang="zh-TW" dirty="0"/>
              <a:t>ITTO</a:t>
            </a:r>
            <a:endParaRPr lang="zh-TW" altLang="en-US" dirty="0"/>
          </a:p>
        </p:txBody>
      </p:sp>
      <p:sp>
        <p:nvSpPr>
          <p:cNvPr id="1033" name="投影片編號版面配置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352BAD2B-0967-4A92-A2BE-57AD52EFE35A}" type="slidenum">
              <a:rPr kumimoji="0" lang="en-US" altLang="zh-TW" smtClean="0"/>
              <a:pPr/>
              <a:t>3</a:t>
            </a:fld>
            <a:endParaRPr kumimoji="0" lang="en-US" altLang="zh-TW"/>
          </a:p>
        </p:txBody>
      </p:sp>
      <p:sp>
        <p:nvSpPr>
          <p:cNvPr id="2" name="矩形 1"/>
          <p:cNvSpPr/>
          <p:nvPr/>
        </p:nvSpPr>
        <p:spPr>
          <a:xfrm>
            <a:off x="1989514" y="0"/>
            <a:ext cx="7276351" cy="995209"/>
          </a:xfrm>
          <a:prstGeom prst="rect">
            <a:avLst/>
          </a:prstGeom>
        </p:spPr>
        <p:txBody>
          <a:bodyPr wrap="none">
            <a:spAutoFit/>
          </a:bodyPr>
          <a:lstStyle/>
          <a:p>
            <a:pPr algn="ctr" defTabSz="1088556">
              <a:spcBef>
                <a:spcPct val="0"/>
              </a:spcBef>
            </a:pPr>
            <a:r>
              <a:rPr lang="zh-TW" altLang="en-US" sz="5867" dirty="0">
                <a:latin typeface="微軟正黑體" panose="020B0604030504040204" pitchFamily="34" charset="-120"/>
                <a:ea typeface="微軟正黑體" panose="020B0604030504040204" pitchFamily="34" charset="-120"/>
                <a:cs typeface="+mj-cs"/>
                <a:hlinkClick r:id="rId4"/>
              </a:rPr>
              <a:t>專案管理</a:t>
            </a:r>
            <a:r>
              <a:rPr lang="en-US" altLang="zh-TW" sz="5867" dirty="0">
                <a:latin typeface="微軟正黑體" panose="020B0604030504040204" pitchFamily="34" charset="-120"/>
                <a:ea typeface="微軟正黑體" panose="020B0604030504040204" pitchFamily="34" charset="-120"/>
                <a:cs typeface="+mj-cs"/>
              </a:rPr>
              <a:t>-</a:t>
            </a:r>
            <a:r>
              <a:rPr lang="zh-TW" altLang="en-US" sz="5867" dirty="0">
                <a:latin typeface="微軟正黑體" panose="020B0604030504040204" pitchFamily="34" charset="-120"/>
                <a:ea typeface="微軟正黑體" panose="020B0604030504040204" pitchFamily="34" charset="-120"/>
                <a:cs typeface="+mj-cs"/>
              </a:rPr>
              <a:t>實習、論文</a:t>
            </a:r>
            <a:endParaRPr lang="en-US" altLang="zh-TW" sz="5867" dirty="0">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1126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txBody>
            <a:bodyPr/>
            <a:lstStyle/>
            <a:p>
              <a:endParaRPr lang="zh-TW" altLang="en-US" dirty="0"/>
            </a:p>
          </p:txBody>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2">
            <a:extLst>
              <a:ext uri="{FF2B5EF4-FFF2-40B4-BE49-F238E27FC236}">
                <a16:creationId xmlns:a16="http://schemas.microsoft.com/office/drawing/2014/main" id="{5D40C607-3728-426F-AD37-04673CC9274F}"/>
              </a:ext>
            </a:extLst>
          </p:cNvPr>
          <p:cNvSpPr txBox="1">
            <a:spLocks/>
          </p:cNvSpPr>
          <p:nvPr/>
        </p:nvSpPr>
        <p:spPr>
          <a:xfrm>
            <a:off x="0" y="-243067"/>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實務實習流程圖</a:t>
            </a:r>
            <a:endParaRPr lang="en-US" dirty="0">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78BED9ED-C5A0-46B4-88CE-070352A09564}"/>
              </a:ext>
            </a:extLst>
          </p:cNvPr>
          <p:cNvGrpSpPr/>
          <p:nvPr/>
        </p:nvGrpSpPr>
        <p:grpSpPr>
          <a:xfrm>
            <a:off x="1204705" y="898571"/>
            <a:ext cx="4891295" cy="4400490"/>
            <a:chOff x="820622" y="1102484"/>
            <a:chExt cx="4153017" cy="4241506"/>
          </a:xfrm>
        </p:grpSpPr>
        <p:grpSp>
          <p:nvGrpSpPr>
            <p:cNvPr id="12" name="群組 11">
              <a:extLst>
                <a:ext uri="{FF2B5EF4-FFF2-40B4-BE49-F238E27FC236}">
                  <a16:creationId xmlns:a16="http://schemas.microsoft.com/office/drawing/2014/main" id="{9BCC842C-2C62-45D7-97CE-C7F1D42C8089}"/>
                </a:ext>
              </a:extLst>
            </p:cNvPr>
            <p:cNvGrpSpPr/>
            <p:nvPr/>
          </p:nvGrpSpPr>
          <p:grpSpPr>
            <a:xfrm>
              <a:off x="820622" y="1697619"/>
              <a:ext cx="4153017" cy="3646371"/>
              <a:chOff x="2019300" y="1499967"/>
              <a:chExt cx="4153017" cy="3646371"/>
            </a:xfrm>
          </p:grpSpPr>
          <p:sp>
            <p:nvSpPr>
              <p:cNvPr id="14" name="矩形: 圓角 13">
                <a:extLst>
                  <a:ext uri="{FF2B5EF4-FFF2-40B4-BE49-F238E27FC236}">
                    <a16:creationId xmlns:a16="http://schemas.microsoft.com/office/drawing/2014/main" id="{8D14DF65-5630-4A54-AE05-F4C987EBBFAB}"/>
                  </a:ext>
                </a:extLst>
              </p:cNvPr>
              <p:cNvSpPr/>
              <p:nvPr/>
            </p:nvSpPr>
            <p:spPr>
              <a:xfrm>
                <a:off x="2019301" y="1952206"/>
                <a:ext cx="4153016" cy="591707"/>
              </a:xfrm>
              <a:prstGeom prst="roundRect">
                <a:avLst>
                  <a:gd name="adj" fmla="val 1363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rgbClr val="FF0000"/>
                    </a:solidFill>
                    <a:latin typeface="微軟正黑體" panose="020B0604030504040204" pitchFamily="34" charset="-120"/>
                    <a:ea typeface="微軟正黑體" panose="020B0604030504040204" pitchFamily="34" charset="-120"/>
                  </a:rPr>
                  <a:t>一下</a:t>
                </a:r>
                <a:r>
                  <a:rPr lang="en-US" altLang="zh-TW" sz="1200" b="1" dirty="0">
                    <a:solidFill>
                      <a:srgbClr val="FF0000"/>
                    </a:solidFill>
                    <a:latin typeface="微軟正黑體" panose="020B0604030504040204" pitchFamily="34" charset="-120"/>
                    <a:ea typeface="微軟正黑體" panose="020B0604030504040204" pitchFamily="34" charset="-120"/>
                  </a:rPr>
                  <a:t>3</a:t>
                </a:r>
                <a:r>
                  <a:rPr lang="zh-TW" altLang="en-US" sz="1200" b="1" dirty="0">
                    <a:solidFill>
                      <a:srgbClr val="FF0000"/>
                    </a:solidFill>
                    <a:latin typeface="微軟正黑體" panose="020B0604030504040204" pitchFamily="34" charset="-120"/>
                    <a:ea typeface="微軟正黑體" panose="020B0604030504040204" pitchFamily="34" charset="-120"/>
                  </a:rPr>
                  <a:t>月</a:t>
                </a:r>
                <a:r>
                  <a:rPr lang="en-US" altLang="zh-TW" sz="1200" b="1" dirty="0">
                    <a:solidFill>
                      <a:srgbClr val="FF0000"/>
                    </a:solidFill>
                    <a:latin typeface="微軟正黑體" panose="020B0604030504040204" pitchFamily="34" charset="-120"/>
                    <a:ea typeface="微軟正黑體" panose="020B0604030504040204" pitchFamily="34" charset="-120"/>
                  </a:rPr>
                  <a:t>3</a:t>
                </a:r>
                <a:r>
                  <a:rPr lang="zh-TW" altLang="en-US" sz="1200" b="1" dirty="0">
                    <a:solidFill>
                      <a:srgbClr val="FF0000"/>
                    </a:solidFill>
                    <a:latin typeface="微軟正黑體" panose="020B0604030504040204" pitchFamily="34" charset="-120"/>
                    <a:ea typeface="微軟正黑體" panose="020B0604030504040204" pitchFamily="34" charset="-120"/>
                  </a:rPr>
                  <a:t>日</a:t>
                </a: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（開學第二周）</a:t>
                </a:r>
                <a:r>
                  <a:rPr lang="zh-TW" altLang="en-US" sz="1200" b="1"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，選定校內指導老師，並簽妥</a:t>
                </a:r>
                <a:r>
                  <a:rPr lang="zh-TW" altLang="en-US" sz="1200" b="1" dirty="0">
                    <a:solidFill>
                      <a:srgbClr val="FF0000"/>
                    </a:solidFill>
                    <a:latin typeface="微軟正黑體" panose="020B0604030504040204" pitchFamily="34" charset="-120"/>
                    <a:ea typeface="微軟正黑體" panose="020B0604030504040204" pitchFamily="34" charset="-120"/>
                  </a:rPr>
                  <a:t>論文指導老師同意書</a:t>
                </a:r>
                <a:r>
                  <a:rPr lang="zh-TW" altLang="en-US" sz="1200" b="1" dirty="0">
                    <a:solidFill>
                      <a:schemeClr val="tx1"/>
                    </a:solidFill>
                    <a:latin typeface="微軟正黑體" panose="020B0604030504040204" pitchFamily="34" charset="-120"/>
                    <a:ea typeface="微軟正黑體" panose="020B0604030504040204" pitchFamily="34" charset="-120"/>
                  </a:rPr>
                  <a:t>，繳交學程辦公室。</a:t>
                </a:r>
              </a:p>
            </p:txBody>
          </p:sp>
          <p:sp>
            <p:nvSpPr>
              <p:cNvPr id="15" name="矩形: 圓角 14">
                <a:extLst>
                  <a:ext uri="{FF2B5EF4-FFF2-40B4-BE49-F238E27FC236}">
                    <a16:creationId xmlns:a16="http://schemas.microsoft.com/office/drawing/2014/main" id="{3FA69C7D-28A1-4E8C-BDB0-4015E62FECF6}"/>
                  </a:ext>
                </a:extLst>
              </p:cNvPr>
              <p:cNvSpPr/>
              <p:nvPr/>
            </p:nvSpPr>
            <p:spPr>
              <a:xfrm>
                <a:off x="2019300" y="1499967"/>
                <a:ext cx="4153016" cy="368709"/>
              </a:xfrm>
              <a:prstGeom prst="roundRect">
                <a:avLst>
                  <a:gd name="adj" fmla="val 1363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rgbClr val="FF0000"/>
                    </a:solidFill>
                    <a:latin typeface="微軟正黑體" panose="020B0604030504040204" pitchFamily="34" charset="-120"/>
                    <a:ea typeface="微軟正黑體" panose="020B0604030504040204" pitchFamily="34" charset="-120"/>
                  </a:rPr>
                  <a:t>修畢核心必修（五門課）</a:t>
                </a:r>
                <a:endParaRPr lang="zh-TW" altLang="en-US" sz="1200" b="1" dirty="0">
                  <a:solidFill>
                    <a:schemeClr val="tx1"/>
                  </a:solidFill>
                  <a:latin typeface="微軟正黑體" panose="020B0604030504040204" pitchFamily="34" charset="-120"/>
                  <a:ea typeface="微軟正黑體" panose="020B0604030504040204" pitchFamily="34" charset="-120"/>
                </a:endParaRPr>
              </a:p>
            </p:txBody>
          </p:sp>
          <p:sp>
            <p:nvSpPr>
              <p:cNvPr id="16" name="矩形: 圓角 15">
                <a:extLst>
                  <a:ext uri="{FF2B5EF4-FFF2-40B4-BE49-F238E27FC236}">
                    <a16:creationId xmlns:a16="http://schemas.microsoft.com/office/drawing/2014/main" id="{D68D581A-6004-45E7-8FE3-9A5B27057EE7}"/>
                  </a:ext>
                </a:extLst>
              </p:cNvPr>
              <p:cNvSpPr/>
              <p:nvPr/>
            </p:nvSpPr>
            <p:spPr>
              <a:xfrm>
                <a:off x="2019300" y="4606860"/>
                <a:ext cx="4153016" cy="539478"/>
              </a:xfrm>
              <a:prstGeom prst="roundRect">
                <a:avLst>
                  <a:gd name="adj" fmla="val 1363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en-US" altLang="zh-TW" sz="1200" b="1" dirty="0">
                    <a:solidFill>
                      <a:srgbClr val="FF0000"/>
                    </a:solidFill>
                    <a:latin typeface="微軟正黑體" panose="020B0604030504040204" pitchFamily="34" charset="-120"/>
                    <a:ea typeface="微軟正黑體" panose="020B0604030504040204" pitchFamily="34" charset="-120"/>
                  </a:rPr>
                  <a:t>2026</a:t>
                </a:r>
                <a:r>
                  <a:rPr lang="zh-TW" altLang="en-US" sz="1200" b="1" dirty="0">
                    <a:solidFill>
                      <a:srgbClr val="FF0000"/>
                    </a:solidFill>
                    <a:latin typeface="微軟正黑體" panose="020B0604030504040204" pitchFamily="34" charset="-120"/>
                    <a:ea typeface="微軟正黑體" panose="020B0604030504040204" pitchFamily="34" charset="-120"/>
                  </a:rPr>
                  <a:t>年</a:t>
                </a:r>
                <a:r>
                  <a:rPr lang="en-US" altLang="zh-TW" sz="1200" b="1" dirty="0">
                    <a:solidFill>
                      <a:srgbClr val="FF0000"/>
                    </a:solidFill>
                    <a:latin typeface="微軟正黑體" panose="020B0604030504040204" pitchFamily="34" charset="-120"/>
                    <a:ea typeface="微軟正黑體" panose="020B0604030504040204" pitchFamily="34" charset="-120"/>
                  </a:rPr>
                  <a:t>1</a:t>
                </a:r>
                <a:r>
                  <a:rPr lang="zh-TW" altLang="en-US" sz="1200" b="1" dirty="0">
                    <a:solidFill>
                      <a:srgbClr val="FF0000"/>
                    </a:solidFill>
                    <a:latin typeface="微軟正黑體" panose="020B0604030504040204" pitchFamily="34" charset="-120"/>
                    <a:ea typeface="微軟正黑體" panose="020B0604030504040204" pitchFamily="34" charset="-120"/>
                  </a:rPr>
                  <a:t>月</a:t>
                </a:r>
                <a:r>
                  <a:rPr lang="en-US" altLang="zh-TW" sz="1200" b="1" dirty="0">
                    <a:solidFill>
                      <a:srgbClr val="FF0000"/>
                    </a:solidFill>
                    <a:latin typeface="微軟正黑體" panose="020B0604030504040204" pitchFamily="34" charset="-120"/>
                    <a:ea typeface="微軟正黑體" panose="020B0604030504040204" pitchFamily="34" charset="-120"/>
                  </a:rPr>
                  <a:t>30</a:t>
                </a:r>
                <a:r>
                  <a:rPr lang="zh-TW" altLang="en-US" sz="1200" b="1" dirty="0">
                    <a:solidFill>
                      <a:srgbClr val="FF0000"/>
                    </a:solidFill>
                    <a:latin typeface="微軟正黑體" panose="020B0604030504040204" pitchFamily="34" charset="-120"/>
                    <a:ea typeface="微軟正黑體" panose="020B0604030504040204" pitchFamily="34" charset="-120"/>
                  </a:rPr>
                  <a:t>日前</a:t>
                </a:r>
                <a:r>
                  <a:rPr lang="zh-TW" altLang="en-US" sz="1200" b="1" dirty="0">
                    <a:solidFill>
                      <a:schemeClr val="tx1"/>
                    </a:solidFill>
                    <a:latin typeface="微軟正黑體" panose="020B0604030504040204" pitchFamily="34" charset="-120"/>
                    <a:ea typeface="微軟正黑體" panose="020B0604030504040204" pitchFamily="34" charset="-120"/>
                  </a:rPr>
                  <a:t>舉行</a:t>
                </a:r>
                <a:r>
                  <a:rPr lang="zh-TW" altLang="en-US" sz="1200" b="1" dirty="0">
                    <a:solidFill>
                      <a:srgbClr val="FF0000"/>
                    </a:solidFill>
                    <a:latin typeface="微軟正黑體" panose="020B0604030504040204" pitchFamily="34" charset="-120"/>
                    <a:ea typeface="微軟正黑體" panose="020B0604030504040204" pitchFamily="34" charset="-120"/>
                  </a:rPr>
                  <a:t>實務實習計劃書口試</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通過後，即可開始進行實務實習。</a:t>
                </a:r>
              </a:p>
            </p:txBody>
          </p:sp>
          <p:sp>
            <p:nvSpPr>
              <p:cNvPr id="17" name="矩形: 圓角 16">
                <a:extLst>
                  <a:ext uri="{FF2B5EF4-FFF2-40B4-BE49-F238E27FC236}">
                    <a16:creationId xmlns:a16="http://schemas.microsoft.com/office/drawing/2014/main" id="{93605751-C4B8-4068-A057-565803240499}"/>
                  </a:ext>
                </a:extLst>
              </p:cNvPr>
              <p:cNvSpPr/>
              <p:nvPr/>
            </p:nvSpPr>
            <p:spPr>
              <a:xfrm>
                <a:off x="2019300" y="2641396"/>
                <a:ext cx="4153016" cy="621068"/>
              </a:xfrm>
              <a:prstGeom prst="roundRect">
                <a:avLst>
                  <a:gd name="adj" fmla="val 13637"/>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chemeClr val="tx1"/>
                    </a:solidFill>
                    <a:latin typeface="微軟正黑體" panose="020B0604030504040204" pitchFamily="34" charset="-120"/>
                    <a:ea typeface="微軟正黑體" panose="020B0604030504040204" pitchFamily="34" charset="-120"/>
                  </a:rPr>
                  <a:t>由老師接洽或學生個人洽詢以確認實務實習單位，並選定實務實習單位指導老師。</a:t>
                </a:r>
              </a:p>
            </p:txBody>
          </p:sp>
          <p:sp>
            <p:nvSpPr>
              <p:cNvPr id="18" name="矩形: 圓角 17">
                <a:extLst>
                  <a:ext uri="{FF2B5EF4-FFF2-40B4-BE49-F238E27FC236}">
                    <a16:creationId xmlns:a16="http://schemas.microsoft.com/office/drawing/2014/main" id="{BE507798-DE28-442C-BB2A-D01E0D601B3D}"/>
                  </a:ext>
                </a:extLst>
              </p:cNvPr>
              <p:cNvSpPr/>
              <p:nvPr/>
            </p:nvSpPr>
            <p:spPr>
              <a:xfrm>
                <a:off x="2019300" y="3360069"/>
                <a:ext cx="4153016" cy="1164692"/>
              </a:xfrm>
              <a:prstGeom prst="roundRect">
                <a:avLst>
                  <a:gd name="adj" fmla="val 356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nSpc>
                    <a:spcPct val="120000"/>
                  </a:lnSpc>
                </a:pPr>
                <a:r>
                  <a:rPr lang="zh-TW" altLang="en-US"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與校內及實務實習單位指導老師共同討論：</a:t>
                </a:r>
                <a:endParaRPr lang="en-US" altLang="zh-TW"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03647" lvl="1" indent="-232172">
                  <a:lnSpc>
                    <a:spcPct val="120000"/>
                  </a:lnSpc>
                  <a:buFont typeface="Arial" panose="020B0604020202020204" pitchFamily="34" charset="0"/>
                  <a:buChar char="•"/>
                </a:pPr>
                <a:r>
                  <a:rPr lang="zh-TW" altLang="en-US"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實務實習計劃書內容</a:t>
                </a:r>
              </a:p>
              <a:p>
                <a:pPr marL="603647" lvl="1" indent="-232172">
                  <a:lnSpc>
                    <a:spcPct val="120000"/>
                  </a:lnSpc>
                  <a:buFont typeface="Arial" panose="020B0604020202020204" pitchFamily="34" charset="0"/>
                  <a:buChar char="•"/>
                </a:pPr>
                <a:r>
                  <a:rPr lang="zh-TW" altLang="en-US"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預計獲得之核心能力（</a:t>
                </a: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至少五項</a:t>
                </a:r>
                <a:r>
                  <a:rPr lang="zh-TW" altLang="en-US"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03647" lvl="1" indent="-232172">
                  <a:lnSpc>
                    <a:spcPct val="120000"/>
                  </a:lnSpc>
                  <a:buFont typeface="Arial" panose="020B0604020202020204" pitchFamily="34" charset="0"/>
                  <a:buChar char="•"/>
                </a:pPr>
                <a:r>
                  <a:rPr lang="zh-TW" altLang="en-US"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預計完成之實務工作成果（</a:t>
                </a: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至少兩項</a:t>
                </a:r>
                <a:r>
                  <a:rPr lang="zh-TW" altLang="en-US"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p>
              <a:p>
                <a:pPr>
                  <a:lnSpc>
                    <a:spcPct val="120000"/>
                  </a:lnSpc>
                  <a:spcBef>
                    <a:spcPts val="600"/>
                  </a:spcBef>
                </a:pP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二上</a:t>
                </a:r>
                <a:r>
                  <a:rPr lang="en-US"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日（開學第一周）前</a:t>
                </a:r>
                <a:r>
                  <a:rPr lang="zh-TW" altLang="zh-TW"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，送交</a:t>
                </a:r>
                <a:r>
                  <a:rPr lang="zh-TW" altLang="en-US" sz="12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實務實習申請書</a:t>
                </a:r>
                <a:r>
                  <a:rPr lang="zh-TW" altLang="zh-TW"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至學程辦公室</a:t>
                </a:r>
                <a:endParaRPr lang="en-US" altLang="zh-TW" sz="12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3" name="箭號: 五邊形 12">
              <a:extLst>
                <a:ext uri="{FF2B5EF4-FFF2-40B4-BE49-F238E27FC236}">
                  <a16:creationId xmlns:a16="http://schemas.microsoft.com/office/drawing/2014/main" id="{E540C2ED-E58C-4D05-9D83-C75E29270D8B}"/>
                </a:ext>
              </a:extLst>
            </p:cNvPr>
            <p:cNvSpPr/>
            <p:nvPr/>
          </p:nvSpPr>
          <p:spPr>
            <a:xfrm>
              <a:off x="820622" y="1102484"/>
              <a:ext cx="1230313" cy="511398"/>
            </a:xfrm>
            <a:prstGeom prst="homePlate">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chemeClr val="tx1"/>
                  </a:solidFill>
                  <a:latin typeface="微軟正黑體" panose="020B0604030504040204" pitchFamily="34" charset="-120"/>
                  <a:ea typeface="微軟正黑體" panose="020B0604030504040204" pitchFamily="34" charset="-120"/>
                </a:rPr>
                <a:t>實務實習前</a:t>
              </a:r>
            </a:p>
          </p:txBody>
        </p:sp>
      </p:grpSp>
      <p:grpSp>
        <p:nvGrpSpPr>
          <p:cNvPr id="19" name="群組 18">
            <a:extLst>
              <a:ext uri="{FF2B5EF4-FFF2-40B4-BE49-F238E27FC236}">
                <a16:creationId xmlns:a16="http://schemas.microsoft.com/office/drawing/2014/main" id="{F407DECD-4E05-4ED5-83AA-E309D573D080}"/>
              </a:ext>
            </a:extLst>
          </p:cNvPr>
          <p:cNvGrpSpPr/>
          <p:nvPr/>
        </p:nvGrpSpPr>
        <p:grpSpPr>
          <a:xfrm>
            <a:off x="6371157" y="907902"/>
            <a:ext cx="5133489" cy="4807917"/>
            <a:chOff x="6370354" y="1125277"/>
            <a:chExt cx="4358655" cy="4634217"/>
          </a:xfrm>
        </p:grpSpPr>
        <p:grpSp>
          <p:nvGrpSpPr>
            <p:cNvPr id="20" name="群組 19">
              <a:extLst>
                <a:ext uri="{FF2B5EF4-FFF2-40B4-BE49-F238E27FC236}">
                  <a16:creationId xmlns:a16="http://schemas.microsoft.com/office/drawing/2014/main" id="{6F5060E0-C58C-48C5-8F8F-9C0C5DBE761C}"/>
                </a:ext>
              </a:extLst>
            </p:cNvPr>
            <p:cNvGrpSpPr/>
            <p:nvPr/>
          </p:nvGrpSpPr>
          <p:grpSpPr>
            <a:xfrm>
              <a:off x="6378639" y="1677526"/>
              <a:ext cx="4350370" cy="4081968"/>
              <a:chOff x="2026325" y="6423834"/>
              <a:chExt cx="4350370" cy="4081968"/>
            </a:xfrm>
          </p:grpSpPr>
          <p:sp>
            <p:nvSpPr>
              <p:cNvPr id="26" name="矩形: 圓角 25">
                <a:extLst>
                  <a:ext uri="{FF2B5EF4-FFF2-40B4-BE49-F238E27FC236}">
                    <a16:creationId xmlns:a16="http://schemas.microsoft.com/office/drawing/2014/main" id="{97CAF163-1D08-4A57-A2A1-07C0C93AA4FA}"/>
                  </a:ext>
                </a:extLst>
              </p:cNvPr>
              <p:cNvSpPr/>
              <p:nvPr/>
            </p:nvSpPr>
            <p:spPr>
              <a:xfrm>
                <a:off x="2026326" y="6423834"/>
                <a:ext cx="4342082" cy="312501"/>
              </a:xfrm>
              <a:prstGeom prst="roundRect">
                <a:avLst>
                  <a:gd name="adj" fmla="val 1363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chemeClr val="tx1"/>
                    </a:solidFill>
                    <a:latin typeface="微軟正黑體" panose="020B0604030504040204" pitchFamily="34" charset="-120"/>
                    <a:ea typeface="微軟正黑體" panose="020B0604030504040204" pitchFamily="34" charset="-120"/>
                  </a:rPr>
                  <a:t>撰寫實務實習月誌，並於</a:t>
                </a:r>
                <a:r>
                  <a:rPr lang="zh-TW" altLang="en-US" sz="1200" b="1" dirty="0">
                    <a:solidFill>
                      <a:srgbClr val="FF0000"/>
                    </a:solidFill>
                    <a:latin typeface="微軟正黑體" panose="020B0604030504040204" pitchFamily="34" charset="-120"/>
                    <a:ea typeface="微軟正黑體" panose="020B0604030504040204" pitchFamily="34" charset="-120"/>
                  </a:rPr>
                  <a:t>每月</a:t>
                </a:r>
                <a:r>
                  <a:rPr lang="en-US" altLang="zh-TW" sz="1200" b="1" dirty="0">
                    <a:solidFill>
                      <a:srgbClr val="FF0000"/>
                    </a:solidFill>
                    <a:latin typeface="微軟正黑體" panose="020B0604030504040204" pitchFamily="34" charset="-120"/>
                    <a:ea typeface="微軟正黑體" panose="020B0604030504040204" pitchFamily="34" charset="-120"/>
                  </a:rPr>
                  <a:t>10</a:t>
                </a:r>
                <a:r>
                  <a:rPr lang="zh-TW" altLang="en-US" sz="1200" b="1" dirty="0">
                    <a:solidFill>
                      <a:srgbClr val="FF0000"/>
                    </a:solidFill>
                    <a:latin typeface="微軟正黑體" panose="020B0604030504040204" pitchFamily="34" charset="-120"/>
                    <a:ea typeface="微軟正黑體" panose="020B0604030504040204" pitchFamily="34" charset="-120"/>
                  </a:rPr>
                  <a:t>日前</a:t>
                </a:r>
                <a:r>
                  <a:rPr lang="zh-TW" altLang="en-US" sz="1200" b="1" dirty="0">
                    <a:solidFill>
                      <a:schemeClr val="tx1"/>
                    </a:solidFill>
                    <a:latin typeface="微軟正黑體" panose="020B0604030504040204" pitchFamily="34" charset="-120"/>
                    <a:ea typeface="微軟正黑體" panose="020B0604030504040204" pitchFamily="34" charset="-120"/>
                  </a:rPr>
                  <a:t>繳交前月之</a:t>
                </a:r>
                <a:r>
                  <a:rPr lang="zh-TW" altLang="en-US" sz="1200" b="1" dirty="0">
                    <a:solidFill>
                      <a:srgbClr val="FF0000"/>
                    </a:solidFill>
                    <a:latin typeface="微軟正黑體" panose="020B0604030504040204" pitchFamily="34" charset="-120"/>
                    <a:ea typeface="微軟正黑體" panose="020B0604030504040204" pitchFamily="34" charset="-120"/>
                  </a:rPr>
                  <a:t>月誌</a:t>
                </a:r>
                <a:r>
                  <a:rPr lang="zh-TW" altLang="en-US" sz="1200" b="1" dirty="0">
                    <a:solidFill>
                      <a:schemeClr val="tx1"/>
                    </a:solidFill>
                    <a:latin typeface="微軟正黑體" panose="020B0604030504040204" pitchFamily="34" charset="-120"/>
                    <a:ea typeface="微軟正黑體" panose="020B0604030504040204" pitchFamily="34" charset="-120"/>
                  </a:rPr>
                  <a:t>。</a:t>
                </a:r>
                <a:endParaRPr lang="en-US" altLang="zh-TW" sz="1200" b="1" dirty="0">
                  <a:solidFill>
                    <a:schemeClr val="tx1"/>
                  </a:solidFill>
                  <a:latin typeface="微軟正黑體" panose="020B0604030504040204" pitchFamily="34" charset="-120"/>
                  <a:ea typeface="微軟正黑體" panose="020B0604030504040204" pitchFamily="34" charset="-120"/>
                </a:endParaRPr>
              </a:p>
            </p:txBody>
          </p:sp>
          <p:sp>
            <p:nvSpPr>
              <p:cNvPr id="27" name="矩形: 圓角 26">
                <a:extLst>
                  <a:ext uri="{FF2B5EF4-FFF2-40B4-BE49-F238E27FC236}">
                    <a16:creationId xmlns:a16="http://schemas.microsoft.com/office/drawing/2014/main" id="{69EA1BD1-A1CB-4F34-8D72-F100AE7DAA71}"/>
                  </a:ext>
                </a:extLst>
              </p:cNvPr>
              <p:cNvSpPr/>
              <p:nvPr/>
            </p:nvSpPr>
            <p:spPr>
              <a:xfrm>
                <a:off x="2026325" y="6823543"/>
                <a:ext cx="4342083" cy="539478"/>
              </a:xfrm>
              <a:prstGeom prst="roundRect">
                <a:avLst>
                  <a:gd name="adj" fmla="val 1363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chemeClr val="tx1"/>
                    </a:solidFill>
                    <a:latin typeface="微軟正黑體" panose="020B0604030504040204" pitchFamily="34" charset="-120"/>
                    <a:ea typeface="微軟正黑體" panose="020B0604030504040204" pitchFamily="34" charset="-120"/>
                  </a:rPr>
                  <a:t>經校內指導老師核可實務實習</a:t>
                </a:r>
                <a:r>
                  <a:rPr lang="zh-TW" altLang="en-US" sz="1200" b="1" dirty="0">
                    <a:solidFill>
                      <a:srgbClr val="FF0000"/>
                    </a:solidFill>
                    <a:latin typeface="微軟正黑體" panose="020B0604030504040204" pitchFamily="34" charset="-120"/>
                    <a:ea typeface="微軟正黑體" panose="020B0604030504040204" pitchFamily="34" charset="-120"/>
                  </a:rPr>
                  <a:t>滿</a:t>
                </a:r>
                <a:r>
                  <a:rPr lang="en-US" altLang="zh-TW" sz="1200" b="1" dirty="0">
                    <a:solidFill>
                      <a:srgbClr val="FF0000"/>
                    </a:solidFill>
                    <a:latin typeface="微軟正黑體" panose="020B0604030504040204" pitchFamily="34" charset="-120"/>
                    <a:ea typeface="微軟正黑體" panose="020B0604030504040204" pitchFamily="34" charset="-120"/>
                  </a:rPr>
                  <a:t>100</a:t>
                </a:r>
                <a:r>
                  <a:rPr lang="zh-TW" altLang="en-US" sz="1200" b="1" dirty="0">
                    <a:solidFill>
                      <a:srgbClr val="FF0000"/>
                    </a:solidFill>
                    <a:latin typeface="微軟正黑體" panose="020B0604030504040204" pitchFamily="34" charset="-120"/>
                    <a:ea typeface="微軟正黑體" panose="020B0604030504040204" pitchFamily="34" charset="-120"/>
                  </a:rPr>
                  <a:t>小時後</a:t>
                </a:r>
                <a:r>
                  <a:rPr lang="zh-TW" altLang="en-US" sz="1200" b="1" dirty="0">
                    <a:solidFill>
                      <a:schemeClr val="tx1"/>
                    </a:solidFill>
                    <a:latin typeface="微軟正黑體" panose="020B0604030504040204" pitchFamily="34" charset="-120"/>
                    <a:ea typeface="微軟正黑體" panose="020B0604030504040204" pitchFamily="34" charset="-120"/>
                  </a:rPr>
                  <a:t>，應於</a:t>
                </a:r>
                <a:r>
                  <a:rPr lang="zh-TW" altLang="en-US" sz="1200" b="1" dirty="0">
                    <a:solidFill>
                      <a:srgbClr val="FF0000"/>
                    </a:solidFill>
                    <a:latin typeface="微軟正黑體" panose="020B0604030504040204" pitchFamily="34" charset="-120"/>
                    <a:ea typeface="微軟正黑體" panose="020B0604030504040204" pitchFamily="34" charset="-120"/>
                  </a:rPr>
                  <a:t>一個月內</a:t>
                </a:r>
                <a:r>
                  <a:rPr lang="zh-TW" altLang="en-US" sz="1200" b="1" dirty="0">
                    <a:solidFill>
                      <a:schemeClr val="tx1"/>
                    </a:solidFill>
                    <a:latin typeface="微軟正黑體" panose="020B0604030504040204" pitchFamily="34" charset="-120"/>
                    <a:ea typeface="微軟正黑體" panose="020B0604030504040204" pitchFamily="34" charset="-120"/>
                  </a:rPr>
                  <a:t>繳交</a:t>
                </a:r>
                <a:r>
                  <a:rPr lang="zh-TW" altLang="en-US" sz="1200" b="1" dirty="0">
                    <a:solidFill>
                      <a:srgbClr val="FF0000"/>
                    </a:solidFill>
                    <a:latin typeface="微軟正黑體" panose="020B0604030504040204" pitchFamily="34" charset="-120"/>
                    <a:ea typeface="微軟正黑體" panose="020B0604030504040204" pitchFamily="34" charset="-120"/>
                  </a:rPr>
                  <a:t>實務實習期中報告</a:t>
                </a:r>
                <a:r>
                  <a:rPr lang="zh-TW" altLang="en-US" sz="1200" b="1" dirty="0">
                    <a:solidFill>
                      <a:schemeClr val="tx1"/>
                    </a:solidFill>
                    <a:latin typeface="微軟正黑體" panose="020B0604030504040204" pitchFamily="34" charset="-120"/>
                    <a:ea typeface="微軟正黑體" panose="020B0604030504040204" pitchFamily="34" charset="-120"/>
                  </a:rPr>
                  <a:t>。</a:t>
                </a:r>
                <a:endParaRPr lang="en-US" altLang="zh-TW" sz="1200" b="1" dirty="0">
                  <a:solidFill>
                    <a:schemeClr val="tx1"/>
                  </a:solidFill>
                  <a:latin typeface="微軟正黑體" panose="020B0604030504040204" pitchFamily="34" charset="-120"/>
                  <a:ea typeface="微軟正黑體" panose="020B0604030504040204" pitchFamily="34" charset="-120"/>
                </a:endParaRPr>
              </a:p>
            </p:txBody>
          </p:sp>
          <p:sp>
            <p:nvSpPr>
              <p:cNvPr id="28" name="矩形: 圓角 27">
                <a:extLst>
                  <a:ext uri="{FF2B5EF4-FFF2-40B4-BE49-F238E27FC236}">
                    <a16:creationId xmlns:a16="http://schemas.microsoft.com/office/drawing/2014/main" id="{0B26745D-BF9A-4363-B2AF-0F578BC11C52}"/>
                  </a:ext>
                </a:extLst>
              </p:cNvPr>
              <p:cNvSpPr/>
              <p:nvPr/>
            </p:nvSpPr>
            <p:spPr>
              <a:xfrm>
                <a:off x="2026326" y="9233878"/>
                <a:ext cx="4350369" cy="1271924"/>
              </a:xfrm>
              <a:prstGeom prst="roundRect">
                <a:avLst>
                  <a:gd name="adj" fmla="val 13637"/>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chemeClr val="tx1"/>
                    </a:solidFill>
                    <a:latin typeface="微軟正黑體" panose="020B0604030504040204" pitchFamily="34" charset="-120"/>
                    <a:ea typeface="微軟正黑體" panose="020B0604030504040204" pitchFamily="34" charset="-120"/>
                  </a:rPr>
                  <a:t>完成</a:t>
                </a:r>
                <a:r>
                  <a:rPr lang="en-US" altLang="zh-TW" sz="1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200</a:t>
                </a:r>
                <a:r>
                  <a:rPr lang="zh-TW" altLang="en-US" sz="1200" b="1" dirty="0">
                    <a:solidFill>
                      <a:srgbClr val="FF0000"/>
                    </a:solidFill>
                    <a:latin typeface="微軟正黑體" panose="020B0604030504040204" pitchFamily="34" charset="-120"/>
                    <a:ea typeface="微軟正黑體" panose="020B0604030504040204" pitchFamily="34" charset="-120"/>
                  </a:rPr>
                  <a:t>小時</a:t>
                </a:r>
                <a:r>
                  <a:rPr lang="zh-TW" altLang="en-US" sz="1200" b="1" dirty="0">
                    <a:solidFill>
                      <a:schemeClr val="tx1"/>
                    </a:solidFill>
                    <a:latin typeface="微軟正黑體" panose="020B0604030504040204" pitchFamily="34" charset="-120"/>
                    <a:ea typeface="微軟正黑體" panose="020B0604030504040204" pitchFamily="34" charset="-120"/>
                  </a:rPr>
                  <a:t>實務實習者，應於</a:t>
                </a:r>
                <a:r>
                  <a:rPr lang="zh-TW" altLang="en-US" sz="1200" b="1" dirty="0">
                    <a:solidFill>
                      <a:srgbClr val="FF0000"/>
                    </a:solidFill>
                    <a:latin typeface="微軟正黑體" panose="020B0604030504040204" pitchFamily="34" charset="-120"/>
                    <a:ea typeface="微軟正黑體" panose="020B0604030504040204" pitchFamily="34" charset="-120"/>
                  </a:rPr>
                  <a:t>二下學期期末</a:t>
                </a:r>
                <a:r>
                  <a:rPr lang="zh-TW" altLang="en-US" sz="1200" b="1" dirty="0">
                    <a:solidFill>
                      <a:schemeClr val="tx1"/>
                    </a:solidFill>
                    <a:latin typeface="微軟正黑體" panose="020B0604030504040204" pitchFamily="34" charset="-120"/>
                    <a:ea typeface="微軟正黑體" panose="020B0604030504040204" pitchFamily="34" charset="-120"/>
                  </a:rPr>
                  <a:t>前繳交，以利老師評分：</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285750" indent="-103188">
                  <a:lnSpc>
                    <a:spcPct val="120000"/>
                  </a:lnSpc>
                  <a:buFont typeface="Arial" panose="020B0604020202020204" pitchFamily="34" charset="0"/>
                  <a:buChar char="•"/>
                </a:pPr>
                <a:r>
                  <a:rPr lang="zh-TW" altLang="en-US" sz="1200" b="1" dirty="0">
                    <a:solidFill>
                      <a:srgbClr val="FF0000"/>
                    </a:solidFill>
                    <a:latin typeface="微軟正黑體" panose="020B0604030504040204" pitchFamily="34" charset="-120"/>
                    <a:ea typeface="微軟正黑體" panose="020B0604030504040204" pitchFamily="34" charset="-120"/>
                  </a:rPr>
                  <a:t>至少兩項實務工作成果及成果說明</a:t>
                </a:r>
                <a:endParaRPr lang="en-US" altLang="zh-TW" sz="1200" b="1" dirty="0">
                  <a:solidFill>
                    <a:srgbClr val="FF0000"/>
                  </a:solidFill>
                  <a:latin typeface="微軟正黑體" panose="020B0604030504040204" pitchFamily="34" charset="-120"/>
                  <a:ea typeface="微軟正黑體" panose="020B0604030504040204" pitchFamily="34" charset="-120"/>
                </a:endParaRPr>
              </a:p>
              <a:p>
                <a:pPr marL="285750" indent="-103188">
                  <a:lnSpc>
                    <a:spcPct val="120000"/>
                  </a:lnSpc>
                  <a:buFont typeface="Arial" panose="020B0604020202020204" pitchFamily="34" charset="0"/>
                  <a:buChar char="•"/>
                </a:pPr>
                <a:r>
                  <a:rPr lang="zh-TW" altLang="en-US" sz="1200" b="1" dirty="0">
                    <a:solidFill>
                      <a:srgbClr val="FF0000"/>
                    </a:solidFill>
                    <a:latin typeface="微軟正黑體" panose="020B0604030504040204" pitchFamily="34" charset="-120"/>
                    <a:ea typeface="微軟正黑體" panose="020B0604030504040204" pitchFamily="34" charset="-120"/>
                  </a:rPr>
                  <a:t>實務實習成果書面報告</a:t>
                </a:r>
                <a:endParaRPr lang="en-US" altLang="zh-TW" sz="1200" b="1" dirty="0">
                  <a:solidFill>
                    <a:srgbClr val="FF0000"/>
                  </a:solidFill>
                  <a:latin typeface="微軟正黑體" panose="020B0604030504040204" pitchFamily="34" charset="-120"/>
                  <a:ea typeface="微軟正黑體" panose="020B0604030504040204" pitchFamily="34" charset="-120"/>
                </a:endParaRPr>
              </a:p>
              <a:p>
                <a:pPr marL="285750" indent="-103188">
                  <a:lnSpc>
                    <a:spcPct val="120000"/>
                  </a:lnSpc>
                  <a:buFont typeface="Arial" panose="020B0604020202020204" pitchFamily="34" charset="0"/>
                  <a:buChar char="•"/>
                </a:pPr>
                <a:r>
                  <a:rPr lang="zh-TW" altLang="en-US" sz="1200" b="1" dirty="0">
                    <a:solidFill>
                      <a:srgbClr val="FF0000"/>
                    </a:solidFill>
                    <a:latin typeface="微軟正黑體" panose="020B0604030504040204" pitchFamily="34" charset="-120"/>
                    <a:ea typeface="微軟正黑體" panose="020B0604030504040204" pitchFamily="34" charset="-120"/>
                  </a:rPr>
                  <a:t>實務實習成果表</a:t>
                </a:r>
                <a:endParaRPr lang="en-US" altLang="zh-TW" sz="1200" b="1" dirty="0">
                  <a:solidFill>
                    <a:srgbClr val="FF0000"/>
                  </a:solidFill>
                  <a:latin typeface="微軟正黑體" panose="020B0604030504040204" pitchFamily="34" charset="-120"/>
                  <a:ea typeface="微軟正黑體" panose="020B0604030504040204" pitchFamily="34" charset="-120"/>
                </a:endParaRPr>
              </a:p>
              <a:p>
                <a:pPr marL="285750" indent="-103188">
                  <a:lnSpc>
                    <a:spcPct val="120000"/>
                  </a:lnSpc>
                  <a:buFont typeface="Arial" panose="020B0604020202020204" pitchFamily="34" charset="0"/>
                  <a:buChar char="•"/>
                </a:pPr>
                <a:r>
                  <a:rPr lang="zh-TW" altLang="en-US" sz="1200" b="1" dirty="0">
                    <a:solidFill>
                      <a:srgbClr val="FF0000"/>
                    </a:solidFill>
                    <a:latin typeface="微軟正黑體" panose="020B0604030504040204" pitchFamily="34" charset="-120"/>
                    <a:ea typeface="微軟正黑體" panose="020B0604030504040204" pitchFamily="34" charset="-120"/>
                  </a:rPr>
                  <a:t>實務實習核心能力考核表</a:t>
                </a:r>
                <a:endParaRPr lang="en-US" altLang="zh-TW" sz="1200" b="1" dirty="0">
                  <a:solidFill>
                    <a:srgbClr val="FF0000"/>
                  </a:solidFill>
                  <a:latin typeface="微軟正黑體" panose="020B0604030504040204" pitchFamily="34" charset="-120"/>
                  <a:ea typeface="微軟正黑體" panose="020B0604030504040204" pitchFamily="34" charset="-120"/>
                </a:endParaRPr>
              </a:p>
            </p:txBody>
          </p:sp>
        </p:grpSp>
        <p:sp>
          <p:nvSpPr>
            <p:cNvPr id="25" name="矩形: 圓角 24">
              <a:extLst>
                <a:ext uri="{FF2B5EF4-FFF2-40B4-BE49-F238E27FC236}">
                  <a16:creationId xmlns:a16="http://schemas.microsoft.com/office/drawing/2014/main" id="{C5676C59-2C6E-461D-9C62-E0A8B1104511}"/>
                </a:ext>
              </a:extLst>
            </p:cNvPr>
            <p:cNvSpPr/>
            <p:nvPr/>
          </p:nvSpPr>
          <p:spPr>
            <a:xfrm>
              <a:off x="6370354" y="2695322"/>
              <a:ext cx="4350369" cy="1123819"/>
            </a:xfrm>
            <a:prstGeom prst="roundRect">
              <a:avLst>
                <a:gd name="adj" fmla="val 1363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20000"/>
                </a:lnSpc>
              </a:pPr>
              <a:r>
                <a:rPr lang="zh-TW" altLang="en-US" sz="1200" b="1" dirty="0">
                  <a:solidFill>
                    <a:schemeClr val="tx1"/>
                  </a:solidFill>
                  <a:latin typeface="微軟正黑體" panose="020B0604030504040204" pitchFamily="34" charset="-120"/>
                  <a:ea typeface="微軟正黑體" panose="020B0604030504040204" pitchFamily="34" charset="-120"/>
                </a:rPr>
                <a:t>於二下開學後以</a:t>
              </a:r>
              <a:r>
                <a:rPr lang="zh-TW" altLang="en-US" sz="1200" b="1" dirty="0">
                  <a:solidFill>
                    <a:srgbClr val="FF0000"/>
                  </a:solidFill>
                  <a:latin typeface="微軟正黑體" panose="020B0604030504040204" pitchFamily="34" charset="-120"/>
                  <a:ea typeface="微軟正黑體" panose="020B0604030504040204" pitchFamily="34" charset="-120"/>
                </a:rPr>
                <a:t>加選</a:t>
              </a:r>
              <a:r>
                <a:rPr lang="zh-TW" altLang="en-US" sz="1200" b="1" dirty="0">
                  <a:solidFill>
                    <a:schemeClr val="tx1"/>
                  </a:solidFill>
                  <a:latin typeface="微軟正黑體" panose="020B0604030504040204" pitchFamily="34" charset="-120"/>
                  <a:ea typeface="微軟正黑體" panose="020B0604030504040204" pitchFamily="34" charset="-120"/>
                </a:rPr>
                <a:t>形式選修課程</a:t>
              </a:r>
              <a:r>
                <a:rPr lang="en-US" altLang="zh-TW" sz="1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MPH7013</a:t>
              </a:r>
              <a:r>
                <a:rPr lang="zh-TW" altLang="en-US" sz="1200" b="1" dirty="0">
                  <a:solidFill>
                    <a:srgbClr val="FF0000"/>
                  </a:solidFill>
                  <a:latin typeface="微軟正黑體" panose="020B0604030504040204" pitchFamily="34" charset="-120"/>
                  <a:ea typeface="微軟正黑體" panose="020B0604030504040204" pitchFamily="34" charset="-120"/>
                </a:rPr>
                <a:t>「公共衛生實務實習</a:t>
              </a:r>
              <a:r>
                <a:rPr lang="en-US" altLang="zh-TW" sz="1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CEPH</a:t>
              </a:r>
              <a:r>
                <a:rPr lang="zh-TW" altLang="en-US" sz="1200" b="1" dirty="0">
                  <a:solidFill>
                    <a:srgbClr val="FF0000"/>
                  </a:solidFill>
                  <a:latin typeface="微軟正黑體" panose="020B0604030504040204" pitchFamily="34" charset="-120"/>
                  <a:ea typeface="微軟正黑體" panose="020B0604030504040204" pitchFamily="34" charset="-120"/>
                </a:rPr>
                <a:t>規範」</a:t>
              </a:r>
              <a:r>
                <a:rPr lang="zh-TW" altLang="en-US" sz="1200" b="1" dirty="0">
                  <a:solidFill>
                    <a:schemeClr val="tx1"/>
                  </a:solidFill>
                  <a:latin typeface="微軟正黑體" panose="020B0604030504040204" pitchFamily="34" charset="-120"/>
                  <a:ea typeface="微軟正黑體" panose="020B0604030504040204" pitchFamily="34" charset="-120"/>
                </a:rPr>
                <a:t>，以利完成實務實習後取得學分。</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a:lnSpc>
                  <a:spcPct val="120000"/>
                </a:lnSpc>
              </a:pPr>
              <a:endParaRPr lang="en-US" altLang="zh-TW" sz="1200" b="1" dirty="0">
                <a:solidFill>
                  <a:srgbClr val="FF0000"/>
                </a:solidFill>
                <a:latin typeface="微軟正黑體" panose="020B0604030504040204" pitchFamily="34" charset="-120"/>
                <a:ea typeface="微軟正黑體" panose="020B0604030504040204" pitchFamily="34" charset="-120"/>
              </a:endParaRPr>
            </a:p>
            <a:p>
              <a:pPr>
                <a:lnSpc>
                  <a:spcPct val="120000"/>
                </a:lnSpc>
              </a:pPr>
              <a:r>
                <a:rPr lang="zh-TW" altLang="en-US" sz="1200" b="1" dirty="0">
                  <a:solidFill>
                    <a:srgbClr val="FF0000"/>
                  </a:solidFill>
                  <a:latin typeface="微軟正黑體" panose="020B0604030504040204" pitchFamily="34" charset="-120"/>
                  <a:ea typeface="微軟正黑體" panose="020B0604030504040204" pitchFamily="34" charset="-120"/>
                </a:rPr>
                <a:t>同時也可選</a:t>
              </a:r>
              <a:r>
                <a:rPr lang="en-US" altLang="zh-TW" sz="1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MPH7999 </a:t>
              </a:r>
              <a:r>
                <a:rPr lang="zh-TW" altLang="en-US" sz="1200" b="1" dirty="0">
                  <a:solidFill>
                    <a:srgbClr val="FF0000"/>
                  </a:solidFill>
                  <a:latin typeface="微軟正黑體" panose="020B0604030504040204" pitchFamily="34" charset="-120"/>
                  <a:ea typeface="微軟正黑體" panose="020B0604030504040204" pitchFamily="34" charset="-120"/>
                </a:rPr>
                <a:t>「碩士論文」，於該學期畢業。</a:t>
              </a:r>
              <a:endParaRPr lang="en-US" altLang="zh-TW" sz="1200" b="1" dirty="0">
                <a:solidFill>
                  <a:srgbClr val="FF0000"/>
                </a:solidFill>
                <a:latin typeface="微軟正黑體" panose="020B0604030504040204" pitchFamily="34" charset="-120"/>
                <a:ea typeface="微軟正黑體" panose="020B0604030504040204" pitchFamily="34" charset="-120"/>
              </a:endParaRPr>
            </a:p>
          </p:txBody>
        </p:sp>
        <p:sp>
          <p:nvSpPr>
            <p:cNvPr id="22" name="箭號: 五邊形 21">
              <a:extLst>
                <a:ext uri="{FF2B5EF4-FFF2-40B4-BE49-F238E27FC236}">
                  <a16:creationId xmlns:a16="http://schemas.microsoft.com/office/drawing/2014/main" id="{89C3DA76-E256-4116-BCB8-974CD76157F5}"/>
                </a:ext>
              </a:extLst>
            </p:cNvPr>
            <p:cNvSpPr/>
            <p:nvPr/>
          </p:nvSpPr>
          <p:spPr>
            <a:xfrm>
              <a:off x="6370354" y="3897749"/>
              <a:ext cx="1230313" cy="511212"/>
            </a:xfrm>
            <a:prstGeom prst="homePlate">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chemeClr val="tx1"/>
                  </a:solidFill>
                  <a:latin typeface="微軟正黑體" panose="020B0604030504040204" pitchFamily="34" charset="-120"/>
                  <a:ea typeface="微軟正黑體" panose="020B0604030504040204" pitchFamily="34" charset="-120"/>
                </a:rPr>
                <a:t>實務實習後</a:t>
              </a:r>
              <a:endParaRPr lang="en-US" altLang="zh-TW" sz="1600" b="1" dirty="0">
                <a:solidFill>
                  <a:schemeClr val="tx1"/>
                </a:solidFill>
                <a:latin typeface="微軟正黑體" panose="020B0604030504040204" pitchFamily="34" charset="-120"/>
                <a:ea typeface="微軟正黑體" panose="020B0604030504040204" pitchFamily="34" charset="-120"/>
              </a:endParaRPr>
            </a:p>
          </p:txBody>
        </p:sp>
        <p:sp>
          <p:nvSpPr>
            <p:cNvPr id="23" name="箭號: 五邊形 22">
              <a:extLst>
                <a:ext uri="{FF2B5EF4-FFF2-40B4-BE49-F238E27FC236}">
                  <a16:creationId xmlns:a16="http://schemas.microsoft.com/office/drawing/2014/main" id="{37ADDC54-B771-4825-BDFF-2F0865ABFE0D}"/>
                </a:ext>
              </a:extLst>
            </p:cNvPr>
            <p:cNvSpPr/>
            <p:nvPr/>
          </p:nvSpPr>
          <p:spPr>
            <a:xfrm>
              <a:off x="6407040" y="1125277"/>
              <a:ext cx="1213743" cy="465041"/>
            </a:xfrm>
            <a:prstGeom prst="homePlat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400" b="1" dirty="0">
                <a:solidFill>
                  <a:schemeClr val="tx1"/>
                </a:solidFill>
                <a:latin typeface="微軟正黑體" panose="020B0604030504040204" pitchFamily="34" charset="-120"/>
                <a:ea typeface="微軟正黑體" panose="020B0604030504040204" pitchFamily="34" charset="-120"/>
              </a:endParaRPr>
            </a:p>
            <a:p>
              <a:r>
                <a:rPr lang="zh-TW" altLang="en-US" sz="1600" b="1" dirty="0">
                  <a:solidFill>
                    <a:schemeClr val="tx1"/>
                  </a:solidFill>
                  <a:latin typeface="微軟正黑體" panose="020B0604030504040204" pitchFamily="34" charset="-120"/>
                  <a:ea typeface="微軟正黑體" panose="020B0604030504040204" pitchFamily="34" charset="-120"/>
                </a:rPr>
                <a:t>實務實習中</a:t>
              </a:r>
              <a:endParaRPr lang="en-US" altLang="zh-TW" sz="1600" b="1" dirty="0">
                <a:solidFill>
                  <a:schemeClr val="tx1"/>
                </a:solidFill>
                <a:latin typeface="微軟正黑體" panose="020B0604030504040204" pitchFamily="34" charset="-120"/>
                <a:ea typeface="微軟正黑體" panose="020B0604030504040204" pitchFamily="34" charset="-120"/>
              </a:endParaRPr>
            </a:p>
            <a:p>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grpSp>
      <p:sp>
        <p:nvSpPr>
          <p:cNvPr id="29" name="タイトル 1">
            <a:extLst>
              <a:ext uri="{FF2B5EF4-FFF2-40B4-BE49-F238E27FC236}">
                <a16:creationId xmlns:a16="http://schemas.microsoft.com/office/drawing/2014/main" id="{797F3F68-F1CE-4280-AFE9-3B153DBB99DE}"/>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r>
              <a:rPr lang="zh-TW" altLang="en-US" sz="2400" b="1" dirty="0">
                <a:solidFill>
                  <a:schemeClr val="accent5">
                    <a:lumMod val="60000"/>
                    <a:lumOff val="40000"/>
                  </a:schemeClr>
                </a:solidFill>
              </a:rPr>
              <a:t>務必遵循實習流程並準時繳交作業以順利取得學分。</a:t>
            </a:r>
            <a:endParaRPr lang="en-US" altLang="zh-TW" sz="2400" b="1" dirty="0">
              <a:solidFill>
                <a:schemeClr val="accent5">
                  <a:lumMod val="60000"/>
                  <a:lumOff val="40000"/>
                </a:schemeClr>
              </a:solidFill>
            </a:endParaRPr>
          </a:p>
          <a:p>
            <a:r>
              <a:rPr lang="zh-TW" altLang="en-US" sz="1600" b="1" dirty="0">
                <a:solidFill>
                  <a:schemeClr val="accent5">
                    <a:lumMod val="60000"/>
                    <a:lumOff val="40000"/>
                  </a:schemeClr>
                </a:solidFill>
              </a:rPr>
              <a:t>學期成績計算方式：實務實習計劃書口試成績</a:t>
            </a:r>
            <a:r>
              <a:rPr lang="en-US" altLang="zh-TW" sz="1600" b="1" dirty="0">
                <a:solidFill>
                  <a:schemeClr val="accent5">
                    <a:lumMod val="60000"/>
                    <a:lumOff val="40000"/>
                  </a:schemeClr>
                </a:solidFill>
              </a:rPr>
              <a:t>35%+</a:t>
            </a:r>
            <a:r>
              <a:rPr lang="zh-TW" altLang="en-US" sz="1600" b="1" dirty="0">
                <a:solidFill>
                  <a:schemeClr val="accent5">
                    <a:lumMod val="60000"/>
                    <a:lumOff val="40000"/>
                  </a:schemeClr>
                </a:solidFill>
              </a:rPr>
              <a:t>實務實習單位評分</a:t>
            </a:r>
            <a:r>
              <a:rPr lang="en-US" altLang="zh-TW" sz="1600" b="1" dirty="0">
                <a:solidFill>
                  <a:schemeClr val="accent5">
                    <a:lumMod val="60000"/>
                    <a:lumOff val="40000"/>
                  </a:schemeClr>
                </a:solidFill>
              </a:rPr>
              <a:t>30%+</a:t>
            </a:r>
            <a:r>
              <a:rPr lang="zh-TW" altLang="en-US" sz="1600" b="1" dirty="0">
                <a:solidFill>
                  <a:schemeClr val="accent5">
                    <a:lumMod val="60000"/>
                    <a:lumOff val="40000"/>
                  </a:schemeClr>
                </a:solidFill>
              </a:rPr>
              <a:t>實務實習成果書面報告</a:t>
            </a:r>
            <a:r>
              <a:rPr lang="en-US" altLang="zh-TW" sz="1600" b="1" dirty="0">
                <a:solidFill>
                  <a:schemeClr val="accent5">
                    <a:lumMod val="60000"/>
                    <a:lumOff val="40000"/>
                  </a:schemeClr>
                </a:solidFill>
              </a:rPr>
              <a:t>35%</a:t>
            </a:r>
            <a:r>
              <a:rPr lang="zh-TW" altLang="en-US" sz="1600" b="1" dirty="0">
                <a:solidFill>
                  <a:schemeClr val="accent5">
                    <a:lumMod val="60000"/>
                    <a:lumOff val="40000"/>
                  </a:schemeClr>
                </a:solidFill>
              </a:rPr>
              <a:t>，由校內指導老師於學期末登分</a:t>
            </a:r>
            <a:endParaRPr lang="en-US" sz="1600" b="1" dirty="0">
              <a:solidFill>
                <a:schemeClr val="accent5">
                  <a:lumMod val="60000"/>
                  <a:lumOff val="40000"/>
                </a:schemeClr>
              </a:solidFill>
            </a:endParaRPr>
          </a:p>
        </p:txBody>
      </p:sp>
    </p:spTree>
    <p:extLst>
      <p:ext uri="{BB962C8B-B14F-4D97-AF65-F5344CB8AC3E}">
        <p14:creationId xmlns:p14="http://schemas.microsoft.com/office/powerpoint/2010/main" val="23336610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文字方塊 9">
            <a:extLst>
              <a:ext uri="{FF2B5EF4-FFF2-40B4-BE49-F238E27FC236}">
                <a16:creationId xmlns:a16="http://schemas.microsoft.com/office/drawing/2014/main" id="{2216EE6A-27D8-451A-96B7-51330C43D6EA}"/>
              </a:ext>
            </a:extLst>
          </p:cNvPr>
          <p:cNvSpPr txBox="1"/>
          <p:nvPr/>
        </p:nvSpPr>
        <p:spPr>
          <a:xfrm>
            <a:off x="69273" y="82852"/>
            <a:ext cx="11932228" cy="830997"/>
          </a:xfrm>
          <a:prstGeom prst="rect">
            <a:avLst/>
          </a:prstGeom>
          <a:noFill/>
        </p:spPr>
        <p:txBody>
          <a:bodyPr wrap="square" rtlCol="0">
            <a:spAutoFit/>
          </a:bodyPr>
          <a:lstStyle/>
          <a:p>
            <a:r>
              <a:rPr lang="zh-TW" altLang="en-US" sz="4800" u="sng" dirty="0"/>
              <a:t>月誌</a:t>
            </a:r>
            <a:r>
              <a:rPr lang="zh-TW" altLang="en-US" sz="4800" dirty="0"/>
              <a:t>、</a:t>
            </a:r>
            <a:r>
              <a:rPr lang="zh-TW" altLang="en-US" sz="4800" u="sng" dirty="0"/>
              <a:t>期中報告</a:t>
            </a:r>
            <a:r>
              <a:rPr lang="zh-TW" altLang="en-US" sz="4800" dirty="0"/>
              <a:t>、</a:t>
            </a:r>
            <a:r>
              <a:rPr lang="zh-TW" altLang="en-US" sz="4800" u="sng" dirty="0"/>
              <a:t>成果報告</a:t>
            </a:r>
            <a:r>
              <a:rPr lang="zh-TW" altLang="en-US" sz="4800" dirty="0"/>
              <a:t>、</a:t>
            </a:r>
            <a:r>
              <a:rPr lang="zh-TW" altLang="en-US" sz="4800" u="sng" dirty="0"/>
              <a:t>實務工作成果</a:t>
            </a:r>
            <a:endParaRPr lang="en-US" altLang="zh-TW" sz="4800" u="sng" dirty="0"/>
          </a:p>
        </p:txBody>
      </p:sp>
      <p:pic>
        <p:nvPicPr>
          <p:cNvPr id="20" name="圖片 19">
            <a:extLst>
              <a:ext uri="{FF2B5EF4-FFF2-40B4-BE49-F238E27FC236}">
                <a16:creationId xmlns:a16="http://schemas.microsoft.com/office/drawing/2014/main" id="{3D120FB1-DF3A-4D26-A8A7-9C1868859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73" y="872586"/>
            <a:ext cx="11017928" cy="5889480"/>
          </a:xfrm>
          <a:prstGeom prst="rect">
            <a:avLst/>
          </a:prstGeom>
        </p:spPr>
      </p:pic>
      <p:sp>
        <p:nvSpPr>
          <p:cNvPr id="11" name="タイトル 1">
            <a:extLst>
              <a:ext uri="{FF2B5EF4-FFF2-40B4-BE49-F238E27FC236}">
                <a16:creationId xmlns:a16="http://schemas.microsoft.com/office/drawing/2014/main" id="{E4406F36-C4F2-4CFA-8C45-60701D1B7055}"/>
              </a:ext>
            </a:extLst>
          </p:cNvPr>
          <p:cNvSpPr txBox="1">
            <a:spLocks/>
          </p:cNvSpPr>
          <p:nvPr/>
        </p:nvSpPr>
        <p:spPr>
          <a:xfrm>
            <a:off x="2685884" y="4072134"/>
            <a:ext cx="8694042" cy="588054"/>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r>
              <a:rPr lang="zh-TW" altLang="en-US" sz="3600" b="1" dirty="0">
                <a:solidFill>
                  <a:schemeClr val="accent5">
                    <a:lumMod val="60000"/>
                    <a:lumOff val="40000"/>
                  </a:schemeClr>
                </a:solidFill>
              </a:rPr>
              <a:t>所有作業請都先給指導老師看過後再上傳。</a:t>
            </a:r>
            <a:endParaRPr lang="en-US" altLang="zh-TW" sz="3600" b="1" dirty="0">
              <a:solidFill>
                <a:schemeClr val="accent5">
                  <a:lumMod val="60000"/>
                  <a:lumOff val="40000"/>
                </a:schemeClr>
              </a:solidFill>
            </a:endParaRPr>
          </a:p>
        </p:txBody>
      </p:sp>
    </p:spTree>
    <p:extLst>
      <p:ext uri="{BB962C8B-B14F-4D97-AF65-F5344CB8AC3E}">
        <p14:creationId xmlns:p14="http://schemas.microsoft.com/office/powerpoint/2010/main" val="13017883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2">
            <a:extLst>
              <a:ext uri="{FF2B5EF4-FFF2-40B4-BE49-F238E27FC236}">
                <a16:creationId xmlns:a16="http://schemas.microsoft.com/office/drawing/2014/main" id="{2BF3CB27-5D9A-44DA-9C46-C8B8B90801A9}"/>
              </a:ext>
            </a:extLst>
          </p:cNvPr>
          <p:cNvSpPr txBox="1">
            <a:spLocks/>
          </p:cNvSpPr>
          <p:nvPr/>
        </p:nvSpPr>
        <p:spPr>
          <a:xfrm>
            <a:off x="0" y="-72526"/>
            <a:ext cx="12192000" cy="1494216"/>
          </a:xfrm>
          <a:prstGeom prst="rect">
            <a:avLst/>
          </a:prstGeom>
        </p:spPr>
        <p:txBody>
          <a:bodyPr vert="horz" lIns="163275" tIns="81638" rIns="163275" bIns="81638" rtlCol="0" anchor="ctr">
            <a:noAutofit/>
          </a:bodyPr>
          <a:lstStyle>
            <a:lvl1pPr algn="ctr" defTabSz="1088556" rtl="0" eaLnBrk="1" latinLnBrk="0" hangingPunct="1">
              <a:spcBef>
                <a:spcPct val="0"/>
              </a:spcBef>
              <a:buNone/>
              <a:defRPr sz="5867" kern="1200" baseline="0">
                <a:solidFill>
                  <a:schemeClr val="tx1"/>
                </a:solidFill>
                <a:latin typeface="+mj-lt"/>
                <a:ea typeface="+mj-ea"/>
                <a:cs typeface="+mj-cs"/>
              </a:defRPr>
            </a:lvl1pPr>
          </a:lstStyle>
          <a:p>
            <a:r>
              <a:rPr lang="zh-TW" altLang="en-US" dirty="0">
                <a:latin typeface="微軟正黑體" panose="020B0604030504040204" pitchFamily="34" charset="-120"/>
                <a:ea typeface="微軟正黑體" panose="020B0604030504040204" pitchFamily="34" charset="-120"/>
              </a:rPr>
              <a:t>核心能力及實習工作成果</a:t>
            </a:r>
            <a:endParaRPr lang="en-US" dirty="0">
              <a:latin typeface="微軟正黑體" panose="020B0604030504040204" pitchFamily="34" charset="-120"/>
              <a:ea typeface="微軟正黑體" panose="020B0604030504040204" pitchFamily="34" charset="-120"/>
            </a:endParaRPr>
          </a:p>
        </p:txBody>
      </p:sp>
      <p:sp>
        <p:nvSpPr>
          <p:cNvPr id="11" name="テキスト プレースホルダー 3">
            <a:extLst>
              <a:ext uri="{FF2B5EF4-FFF2-40B4-BE49-F238E27FC236}">
                <a16:creationId xmlns:a16="http://schemas.microsoft.com/office/drawing/2014/main" id="{3215047B-49A6-4473-9FBE-47638F7519F0}"/>
              </a:ext>
            </a:extLst>
          </p:cNvPr>
          <p:cNvSpPr txBox="1">
            <a:spLocks/>
          </p:cNvSpPr>
          <p:nvPr/>
        </p:nvSpPr>
        <p:spPr>
          <a:xfrm>
            <a:off x="685799" y="1317812"/>
            <a:ext cx="11506201" cy="4545105"/>
          </a:xfrm>
          <a:prstGeom prst="rect">
            <a:avLst/>
          </a:prstGeom>
        </p:spPr>
        <p:txBody>
          <a:bodyPr vert="horz" lIns="163275" tIns="81638" rIns="163275" bIns="81638" rtlCol="0">
            <a:normAutofit fontScale="47500" lnSpcReduction="20000"/>
          </a:bodyPr>
          <a:lstStyle>
            <a:lvl1pPr marL="0" indent="0" algn="ctr" defTabSz="1088556" rtl="0" eaLnBrk="1" latinLnBrk="0" hangingPunct="1">
              <a:spcBef>
                <a:spcPct val="20000"/>
              </a:spcBef>
              <a:buFontTx/>
              <a:buNone/>
              <a:defRPr sz="1333" kern="1200" baseline="0">
                <a:solidFill>
                  <a:schemeClr val="tx2"/>
                </a:solidFill>
                <a:latin typeface="+mn-lt"/>
                <a:ea typeface="Open Sans Light" panose="020B0306030504020204" pitchFamily="34" charset="0"/>
                <a:cs typeface="Open Sans Light" panose="020B0306030504020204" pitchFamily="34" charset="0"/>
              </a:defRPr>
            </a:lvl1pPr>
            <a:lvl2pPr marL="552028" indent="-240012" algn="l" defTabSz="1088556" rtl="0" eaLnBrk="1" latinLnBrk="0" hangingPunct="1">
              <a:spcBef>
                <a:spcPct val="20000"/>
              </a:spcBef>
              <a:buFontTx/>
              <a:buChar char="●"/>
              <a:defRPr sz="1600" kern="1200">
                <a:solidFill>
                  <a:schemeClr val="tx1"/>
                </a:solidFill>
                <a:latin typeface="+mn-lt"/>
                <a:ea typeface="+mn-ea"/>
                <a:cs typeface="+mn-cs"/>
              </a:defRPr>
            </a:lvl2pPr>
            <a:lvl3pPr marL="792040" indent="-240012" algn="l" defTabSz="1088556" rtl="0" eaLnBrk="1" latinLnBrk="0" hangingPunct="1">
              <a:spcBef>
                <a:spcPct val="20000"/>
              </a:spcBef>
              <a:buFontTx/>
              <a:buChar char="●"/>
              <a:defRPr sz="1600" kern="1200">
                <a:solidFill>
                  <a:schemeClr val="tx1"/>
                </a:solidFill>
                <a:latin typeface="+mn-lt"/>
                <a:ea typeface="+mn-ea"/>
                <a:cs typeface="+mn-cs"/>
              </a:defRPr>
            </a:lvl3pPr>
            <a:lvl4pPr marL="1904973" indent="-272139" algn="l" defTabSz="1088556" rtl="0" eaLnBrk="1" latinLnBrk="0" hangingPunct="1">
              <a:spcBef>
                <a:spcPct val="20000"/>
              </a:spcBef>
              <a:buFontTx/>
              <a:buChar char="●"/>
              <a:defRPr sz="1600" kern="1200">
                <a:solidFill>
                  <a:schemeClr val="tx1"/>
                </a:solidFill>
                <a:latin typeface="+mn-lt"/>
                <a:ea typeface="+mn-ea"/>
                <a:cs typeface="+mn-cs"/>
              </a:defRPr>
            </a:lvl4pPr>
            <a:lvl5pPr marL="2449251" indent="-272139" algn="l" defTabSz="1088556" rtl="0" eaLnBrk="1" latinLnBrk="0" hangingPunct="1">
              <a:spcBef>
                <a:spcPct val="20000"/>
              </a:spcBef>
              <a:buFontTx/>
              <a:buChar char="●"/>
              <a:defRPr sz="16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808"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514350" indent="-514350" algn="l">
              <a:lnSpc>
                <a:spcPct val="140000"/>
              </a:lnSpc>
              <a:spcBef>
                <a:spcPts val="0"/>
              </a:spcBef>
              <a:buAutoNum type="arabicPeriod"/>
              <a:defRPr/>
            </a:pPr>
            <a:r>
              <a:rPr lang="zh-TW" altLang="en-US" sz="6700" dirty="0">
                <a:latin typeface="Arial" panose="020B0604020202020204" pitchFamily="34" charset="0"/>
                <a:ea typeface="微軟正黑體" panose="020B0604030504040204" pitchFamily="34" charset="-120"/>
                <a:cs typeface="Arial" panose="020B0604020202020204" pitchFamily="34" charset="0"/>
              </a:rPr>
              <a:t>核心能力 </a:t>
            </a:r>
            <a:endParaRPr lang="en-US" altLang="zh-TW" sz="6700" dirty="0">
              <a:latin typeface="Arial" panose="020B0604020202020204" pitchFamily="34" charset="0"/>
              <a:ea typeface="微軟正黑體" panose="020B0604030504040204" pitchFamily="34" charset="-120"/>
              <a:cs typeface="Arial" panose="020B0604020202020204" pitchFamily="34" charset="0"/>
            </a:endParaRPr>
          </a:p>
          <a:p>
            <a:pPr marL="1076325" lvl="1" indent="-527050">
              <a:lnSpc>
                <a:spcPct val="140000"/>
              </a:lnSpc>
              <a:spcBef>
                <a:spcPts val="0"/>
              </a:spcBef>
              <a:buSzPct val="80000"/>
              <a:buFont typeface="Wingdings" panose="05000000000000000000" pitchFamily="2" charset="2"/>
              <a:buChar char="Ø"/>
              <a:defRPr/>
            </a:pPr>
            <a:r>
              <a:rPr lang="en-US" altLang="zh-TW" sz="6300" dirty="0">
                <a:latin typeface="Arial" panose="020B0604020202020204" pitchFamily="34" charset="0"/>
                <a:ea typeface="微軟正黑體" panose="020B0604030504040204" pitchFamily="34" charset="-120"/>
                <a:cs typeface="Arial" panose="020B0604020202020204" pitchFamily="34" charset="0"/>
              </a:rPr>
              <a:t>CEPH</a:t>
            </a:r>
            <a:r>
              <a:rPr lang="zh-TW" altLang="en-US" sz="6300" dirty="0">
                <a:latin typeface="Arial" panose="020B0604020202020204" pitchFamily="34" charset="0"/>
                <a:ea typeface="微軟正黑體" panose="020B0604030504040204" pitchFamily="34" charset="-120"/>
                <a:cs typeface="Arial" panose="020B0604020202020204" pitchFamily="34" charset="0"/>
              </a:rPr>
              <a:t>規定之</a:t>
            </a:r>
            <a:r>
              <a:rPr lang="en-US" altLang="zh-TW" sz="6300" dirty="0">
                <a:latin typeface="Arial" panose="020B0604020202020204" pitchFamily="34" charset="0"/>
                <a:ea typeface="微軟正黑體" panose="020B0604030504040204" pitchFamily="34" charset="-120"/>
                <a:cs typeface="Arial" panose="020B0604020202020204" pitchFamily="34" charset="0"/>
              </a:rPr>
              <a:t>22</a:t>
            </a:r>
            <a:r>
              <a:rPr lang="zh-TW" altLang="en-US" sz="6300" dirty="0">
                <a:latin typeface="Arial" panose="020B0604020202020204" pitchFamily="34" charset="0"/>
                <a:ea typeface="微軟正黑體" panose="020B0604030504040204" pitchFamily="34" charset="-120"/>
                <a:cs typeface="Arial" panose="020B0604020202020204" pitchFamily="34" charset="0"/>
              </a:rPr>
              <a:t>項</a:t>
            </a:r>
            <a:r>
              <a:rPr lang="zh-TW" altLang="en-US" sz="6300" u="sng" dirty="0">
                <a:latin typeface="Arial" panose="020B0604020202020204" pitchFamily="34" charset="0"/>
                <a:ea typeface="微軟正黑體" panose="020B0604030504040204" pitchFamily="34" charset="-120"/>
                <a:cs typeface="Arial" panose="020B0604020202020204" pitchFamily="34" charset="0"/>
              </a:rPr>
              <a:t>基本核心能力</a:t>
            </a:r>
            <a:endParaRPr lang="en-US" altLang="zh-TW" sz="6300" u="sng" dirty="0">
              <a:latin typeface="Arial" panose="020B0604020202020204" pitchFamily="34" charset="0"/>
              <a:ea typeface="微軟正黑體" panose="020B0604030504040204" pitchFamily="34" charset="-120"/>
              <a:cs typeface="Arial" panose="020B0604020202020204" pitchFamily="34" charset="0"/>
            </a:endParaRPr>
          </a:p>
          <a:p>
            <a:pPr marL="1076325" lvl="1" indent="-527050">
              <a:lnSpc>
                <a:spcPct val="140000"/>
              </a:lnSpc>
              <a:spcBef>
                <a:spcPts val="0"/>
              </a:spcBef>
              <a:buSzPct val="80000"/>
              <a:buFont typeface="Wingdings" panose="05000000000000000000" pitchFamily="2" charset="2"/>
              <a:buChar char="Ø"/>
              <a:defRPr/>
            </a:pPr>
            <a:r>
              <a:rPr lang="en-US" altLang="zh-TW" sz="6300" dirty="0">
                <a:latin typeface="Arial" panose="020B0604020202020204" pitchFamily="34" charset="0"/>
                <a:ea typeface="微軟正黑體" panose="020B0604030504040204" pitchFamily="34" charset="-120"/>
                <a:cs typeface="Arial" panose="020B0604020202020204" pitchFamily="34" charset="0"/>
              </a:rPr>
              <a:t>MPH</a:t>
            </a:r>
            <a:r>
              <a:rPr lang="zh-TW" altLang="en-US" sz="6300" dirty="0">
                <a:latin typeface="Arial" panose="020B0604020202020204" pitchFamily="34" charset="0"/>
                <a:ea typeface="微軟正黑體" panose="020B0604030504040204" pitchFamily="34" charset="-120"/>
                <a:cs typeface="Arial" panose="020B0604020202020204" pitchFamily="34" charset="0"/>
              </a:rPr>
              <a:t>各領域自訂之</a:t>
            </a:r>
            <a:r>
              <a:rPr lang="zh-TW" altLang="en-US" sz="6300" u="sng" dirty="0">
                <a:latin typeface="Arial" panose="020B0604020202020204" pitchFamily="34" charset="0"/>
                <a:ea typeface="微軟正黑體" panose="020B0604030504040204" pitchFamily="34" charset="-120"/>
                <a:cs typeface="Arial" panose="020B0604020202020204" pitchFamily="34" charset="0"/>
              </a:rPr>
              <a:t>領域能力 </a:t>
            </a:r>
            <a:endParaRPr lang="en-US" altLang="zh-TW" sz="6300" u="sng" dirty="0">
              <a:latin typeface="Arial" panose="020B0604020202020204" pitchFamily="34" charset="0"/>
              <a:ea typeface="微軟正黑體" panose="020B0604030504040204" pitchFamily="34" charset="-120"/>
              <a:cs typeface="Arial" panose="020B0604020202020204" pitchFamily="34" charset="0"/>
            </a:endParaRPr>
          </a:p>
          <a:p>
            <a:pPr marL="514350" indent="-514350" algn="l">
              <a:lnSpc>
                <a:spcPct val="140000"/>
              </a:lnSpc>
              <a:spcBef>
                <a:spcPts val="1200"/>
              </a:spcBef>
              <a:buAutoNum type="arabicPeriod"/>
              <a:defRPr/>
            </a:pPr>
            <a:r>
              <a:rPr lang="zh-TW" altLang="en-US" sz="6700" dirty="0">
                <a:latin typeface="Arial" panose="020B0604020202020204" pitchFamily="34" charset="0"/>
                <a:ea typeface="微軟正黑體" panose="020B0604030504040204" pitchFamily="34" charset="-120"/>
                <a:cs typeface="Arial" panose="020B0604020202020204" pitchFamily="34" charset="0"/>
              </a:rPr>
              <a:t>繳交</a:t>
            </a:r>
            <a:r>
              <a:rPr lang="zh-TW" altLang="en-US" sz="6700" b="1" u="sng" dirty="0">
                <a:solidFill>
                  <a:srgbClr val="FF0000"/>
                </a:solidFill>
                <a:latin typeface="Arial" panose="020B0604020202020204" pitchFamily="34" charset="0"/>
                <a:ea typeface="微軟正黑體" panose="020B0604030504040204" pitchFamily="34" charset="-120"/>
                <a:cs typeface="Arial" panose="020B0604020202020204" pitchFamily="34" charset="0"/>
              </a:rPr>
              <a:t>至少兩項</a:t>
            </a:r>
            <a:r>
              <a:rPr lang="zh-TW" altLang="en-US" sz="6700" dirty="0">
                <a:latin typeface="Arial" panose="020B0604020202020204" pitchFamily="34" charset="0"/>
                <a:ea typeface="微軟正黑體" panose="020B0604030504040204" pitchFamily="34" charset="-120"/>
                <a:cs typeface="Arial" panose="020B0604020202020204" pitchFamily="34" charset="0"/>
              </a:rPr>
              <a:t>工作成果</a:t>
            </a:r>
            <a:r>
              <a:rPr lang="en-US" altLang="zh-TW" sz="6700" dirty="0">
                <a:latin typeface="Arial" panose="020B0604020202020204" pitchFamily="34" charset="0"/>
                <a:ea typeface="微軟正黑體" panose="020B0604030504040204" pitchFamily="34" charset="-120"/>
                <a:cs typeface="Arial" panose="020B0604020202020204" pitchFamily="34" charset="0"/>
              </a:rPr>
              <a:t>: </a:t>
            </a:r>
            <a:r>
              <a:rPr lang="zh-TW" altLang="en-US" sz="6700" dirty="0">
                <a:latin typeface="Arial" panose="020B0604020202020204" pitchFamily="34" charset="0"/>
                <a:ea typeface="微軟正黑體" panose="020B0604030504040204" pitchFamily="34" charset="-120"/>
                <a:cs typeface="Arial" panose="020B0604020202020204" pitchFamily="34" charset="0"/>
              </a:rPr>
              <a:t>須達共計</a:t>
            </a:r>
            <a:r>
              <a:rPr lang="en-US" altLang="zh-TW" sz="6700" b="1" dirty="0">
                <a:latin typeface="Arial" panose="020B0604020202020204" pitchFamily="34" charset="0"/>
                <a:ea typeface="微軟正黑體" panose="020B0604030504040204" pitchFamily="34" charset="-120"/>
                <a:cs typeface="Arial" panose="020B0604020202020204" pitchFamily="34" charset="0"/>
              </a:rPr>
              <a:t>5</a:t>
            </a:r>
            <a:r>
              <a:rPr lang="zh-TW" altLang="en-US" sz="6700" b="1" dirty="0">
                <a:latin typeface="Arial" panose="020B0604020202020204" pitchFamily="34" charset="0"/>
                <a:ea typeface="微軟正黑體" panose="020B0604030504040204" pitchFamily="34" charset="-120"/>
                <a:cs typeface="Arial" panose="020B0604020202020204" pitchFamily="34" charset="0"/>
              </a:rPr>
              <a:t>項以上</a:t>
            </a:r>
            <a:r>
              <a:rPr lang="zh-TW" altLang="en-US" sz="6700" dirty="0">
                <a:latin typeface="Arial" panose="020B0604020202020204" pitchFamily="34" charset="0"/>
                <a:ea typeface="微軟正黑體" panose="020B0604030504040204" pitchFamily="34" charset="-120"/>
                <a:cs typeface="Arial" panose="020B0604020202020204" pitchFamily="34" charset="0"/>
              </a:rPr>
              <a:t>的核心能力</a:t>
            </a:r>
            <a:endParaRPr lang="en-US" altLang="zh-TW" sz="6700" dirty="0">
              <a:latin typeface="Arial" panose="020B0604020202020204" pitchFamily="34" charset="0"/>
              <a:ea typeface="微軟正黑體" panose="020B0604030504040204" pitchFamily="34" charset="-120"/>
              <a:cs typeface="Arial" panose="020B0604020202020204" pitchFamily="34" charset="0"/>
            </a:endParaRPr>
          </a:p>
          <a:p>
            <a:pPr marL="1076325" lvl="3" indent="-444500">
              <a:lnSpc>
                <a:spcPct val="140000"/>
              </a:lnSpc>
              <a:spcBef>
                <a:spcPts val="0"/>
              </a:spcBef>
              <a:buSzPct val="100000"/>
              <a:buFont typeface="Wingdings" panose="05000000000000000000" pitchFamily="2" charset="2"/>
              <a:buChar char="Ø"/>
              <a:defRPr/>
            </a:pPr>
            <a:r>
              <a:rPr lang="zh-TW" altLang="en-US" sz="6300" b="1" dirty="0">
                <a:latin typeface="Arial" panose="020B0604020202020204" pitchFamily="34" charset="0"/>
                <a:ea typeface="微軟正黑體" panose="020B0604030504040204" pitchFamily="34" charset="-120"/>
                <a:cs typeface="Arial" panose="020B0604020202020204" pitchFamily="34" charset="0"/>
              </a:rPr>
              <a:t>至少</a:t>
            </a:r>
            <a:r>
              <a:rPr lang="en-US" altLang="zh-TW" sz="6300" b="1" dirty="0">
                <a:latin typeface="Arial" panose="020B0604020202020204" pitchFamily="34" charset="0"/>
                <a:ea typeface="微軟正黑體" panose="020B0604030504040204" pitchFamily="34" charset="-120"/>
                <a:cs typeface="Arial" panose="020B0604020202020204" pitchFamily="34" charset="0"/>
              </a:rPr>
              <a:t>3</a:t>
            </a:r>
            <a:r>
              <a:rPr lang="zh-TW" altLang="en-US" sz="6300" b="1" dirty="0">
                <a:latin typeface="Arial" panose="020B0604020202020204" pitchFamily="34" charset="0"/>
                <a:ea typeface="微軟正黑體" panose="020B0604030504040204" pitchFamily="34" charset="-120"/>
                <a:cs typeface="Arial" panose="020B0604020202020204" pitchFamily="34" charset="0"/>
              </a:rPr>
              <a:t>項</a:t>
            </a:r>
            <a:r>
              <a:rPr lang="zh-TW" altLang="en-US" sz="6300" dirty="0">
                <a:latin typeface="Arial" panose="020B0604020202020204" pitchFamily="34" charset="0"/>
                <a:ea typeface="微軟正黑體" panose="020B0604030504040204" pitchFamily="34" charset="-120"/>
                <a:cs typeface="Arial" panose="020B0604020202020204" pitchFamily="34" charset="0"/>
              </a:rPr>
              <a:t>基本核心能力</a:t>
            </a:r>
            <a:endParaRPr lang="en-US" altLang="zh-TW" sz="6300" dirty="0">
              <a:latin typeface="Arial" panose="020B0604020202020204" pitchFamily="34" charset="0"/>
              <a:ea typeface="微軟正黑體" panose="020B0604030504040204" pitchFamily="34" charset="-120"/>
              <a:cs typeface="Arial" panose="020B0604020202020204" pitchFamily="34" charset="0"/>
            </a:endParaRPr>
          </a:p>
          <a:p>
            <a:pPr marL="1076325" lvl="3" indent="-444500">
              <a:lnSpc>
                <a:spcPct val="140000"/>
              </a:lnSpc>
              <a:spcBef>
                <a:spcPts val="0"/>
              </a:spcBef>
              <a:buSzPct val="100000"/>
              <a:buFont typeface="Wingdings" panose="05000000000000000000" pitchFamily="2" charset="2"/>
              <a:buChar char="Ø"/>
              <a:defRPr/>
            </a:pPr>
            <a:r>
              <a:rPr lang="zh-TW" altLang="en-US" sz="6300" b="1" dirty="0">
                <a:latin typeface="Arial" panose="020B0604020202020204" pitchFamily="34" charset="0"/>
                <a:ea typeface="微軟正黑體" panose="020B0604030504040204" pitchFamily="34" charset="-120"/>
                <a:cs typeface="Arial" panose="020B0604020202020204" pitchFamily="34" charset="0"/>
              </a:rPr>
              <a:t>其他</a:t>
            </a:r>
            <a:r>
              <a:rPr lang="en-US" altLang="zh-TW" sz="6300" b="1" dirty="0">
                <a:latin typeface="Arial" panose="020B0604020202020204" pitchFamily="34" charset="0"/>
                <a:ea typeface="微軟正黑體" panose="020B0604030504040204" pitchFamily="34" charset="-120"/>
                <a:cs typeface="Arial" panose="020B0604020202020204" pitchFamily="34" charset="0"/>
              </a:rPr>
              <a:t>2</a:t>
            </a:r>
            <a:r>
              <a:rPr lang="zh-TW" altLang="en-US" sz="6300" b="1" dirty="0">
                <a:latin typeface="Arial" panose="020B0604020202020204" pitchFamily="34" charset="0"/>
                <a:ea typeface="微軟正黑體" panose="020B0604030504040204" pitchFamily="34" charset="-120"/>
                <a:cs typeface="Arial" panose="020B0604020202020204" pitchFamily="34" charset="0"/>
              </a:rPr>
              <a:t>項</a:t>
            </a:r>
            <a:r>
              <a:rPr lang="zh-TW" altLang="en-US" sz="6300" dirty="0">
                <a:latin typeface="Arial" panose="020B0604020202020204" pitchFamily="34" charset="0"/>
                <a:ea typeface="微軟正黑體" panose="020B0604030504040204" pitchFamily="34" charset="-120"/>
                <a:cs typeface="Arial" panose="020B0604020202020204" pitchFamily="34" charset="0"/>
              </a:rPr>
              <a:t>可以為基本核心能力或領域能力</a:t>
            </a:r>
            <a:endParaRPr lang="en-US" altLang="zh-TW" sz="6300" dirty="0">
              <a:latin typeface="Arial" panose="020B0604020202020204" pitchFamily="34" charset="0"/>
              <a:ea typeface="微軟正黑體" panose="020B0604030504040204" pitchFamily="34" charset="-120"/>
              <a:cs typeface="Arial" panose="020B0604020202020204" pitchFamily="34" charset="0"/>
            </a:endParaRPr>
          </a:p>
          <a:p>
            <a:pPr algn="l">
              <a:lnSpc>
                <a:spcPct val="140000"/>
              </a:lnSpc>
              <a:spcBef>
                <a:spcPts val="0"/>
              </a:spcBef>
              <a:defRPr/>
            </a:pPr>
            <a:endParaRPr lang="en-US" altLang="zh-TW" sz="2800" dirty="0">
              <a:latin typeface="Arial" panose="020B0604020202020204" pitchFamily="34" charset="0"/>
              <a:ea typeface="微軟正黑體" panose="020B0604030504040204" pitchFamily="34" charset="-120"/>
              <a:cs typeface="Arial" panose="020B0604020202020204" pitchFamily="34" charset="0"/>
            </a:endParaRPr>
          </a:p>
        </p:txBody>
      </p:sp>
      <p:sp>
        <p:nvSpPr>
          <p:cNvPr id="2" name="文字方塊 1">
            <a:extLst>
              <a:ext uri="{FF2B5EF4-FFF2-40B4-BE49-F238E27FC236}">
                <a16:creationId xmlns:a16="http://schemas.microsoft.com/office/drawing/2014/main" id="{4566712E-C8F7-49C5-A2DA-013AED46A506}"/>
              </a:ext>
            </a:extLst>
          </p:cNvPr>
          <p:cNvSpPr txBox="1"/>
          <p:nvPr/>
        </p:nvSpPr>
        <p:spPr>
          <a:xfrm>
            <a:off x="1564341" y="5071464"/>
            <a:ext cx="9063318" cy="1067856"/>
          </a:xfrm>
          <a:prstGeom prst="rect">
            <a:avLst/>
          </a:prstGeom>
          <a:solidFill>
            <a:schemeClr val="accent1">
              <a:lumMod val="20000"/>
              <a:lumOff val="80000"/>
            </a:schemeClr>
          </a:solidFill>
        </p:spPr>
        <p:txBody>
          <a:bodyPr wrap="square" rtlCol="0">
            <a:spAutoFit/>
          </a:bodyPr>
          <a:lstStyle/>
          <a:p>
            <a:pPr marL="533400" indent="-439738" algn="l">
              <a:lnSpc>
                <a:spcPct val="140000"/>
              </a:lnSpc>
              <a:spcBef>
                <a:spcPts val="0"/>
              </a:spcBef>
              <a:defRPr/>
            </a:pP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舉例：</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3</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基本核心能力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+2</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領域能力、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4</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基本核心能力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+1</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領域能力、</a:t>
            </a:r>
            <a:endParaRPr lang="en-US" altLang="zh-TW" sz="2400" dirty="0">
              <a:latin typeface="微軟正黑體" panose="020B0604030504040204" pitchFamily="34" charset="-120"/>
              <a:ea typeface="微軟正黑體" panose="020B0604030504040204" pitchFamily="34" charset="-120"/>
              <a:cs typeface="Arial" panose="020B0604020202020204" pitchFamily="34" charset="0"/>
            </a:endParaRPr>
          </a:p>
          <a:p>
            <a:pPr marL="533400" algn="l">
              <a:lnSpc>
                <a:spcPct val="140000"/>
              </a:lnSpc>
              <a:spcBef>
                <a:spcPts val="0"/>
              </a:spcBef>
              <a:defRPr/>
            </a:pP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      3</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基本核心能力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+3</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領域能力、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4</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基本核心能力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+2</a:t>
            </a:r>
            <a:r>
              <a:rPr lang="zh-TW" altLang="en-US" sz="2400" dirty="0">
                <a:latin typeface="微軟正黑體" panose="020B0604030504040204" pitchFamily="34" charset="-120"/>
                <a:ea typeface="微軟正黑體" panose="020B0604030504040204" pitchFamily="34" charset="-120"/>
                <a:cs typeface="Arial" panose="020B0604020202020204" pitchFamily="34" charset="0"/>
              </a:rPr>
              <a:t>領域能力</a:t>
            </a:r>
            <a:r>
              <a:rPr lang="en-US" altLang="zh-TW" sz="2400"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24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9858298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500"/>
                                        <p:tgtEl>
                                          <p:spTgt spid="1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Effect transition="in" filter="fade">
                                      <p:cBhvr>
                                        <p:cTn id="13" dur="500"/>
                                        <p:tgtEl>
                                          <p:spTgt spid="1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6">
            <a:extLst>
              <a:ext uri="{FF2B5EF4-FFF2-40B4-BE49-F238E27FC236}">
                <a16:creationId xmlns:a16="http://schemas.microsoft.com/office/drawing/2014/main" id="{2570943E-087B-4D7B-900D-DB84141C6B66}"/>
              </a:ext>
            </a:extLst>
          </p:cNvPr>
          <p:cNvSpPr txBox="1">
            <a:spLocks/>
          </p:cNvSpPr>
          <p:nvPr/>
        </p:nvSpPr>
        <p:spPr>
          <a:xfrm>
            <a:off x="685800" y="204921"/>
            <a:ext cx="12192000" cy="658083"/>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r>
              <a:rPr lang="en-US" altLang="zh-TW" sz="3600" dirty="0"/>
              <a:t>CEPH</a:t>
            </a:r>
            <a:r>
              <a:rPr lang="zh-TW" altLang="en-US" sz="3600" dirty="0"/>
              <a:t> </a:t>
            </a:r>
            <a:r>
              <a:rPr lang="en-US" altLang="zh-TW" sz="3600" dirty="0"/>
              <a:t>-</a:t>
            </a:r>
            <a:r>
              <a:rPr lang="en-US" sz="3600" dirty="0"/>
              <a:t> 22 </a:t>
            </a:r>
            <a:r>
              <a:rPr lang="en-US" altLang="zh-TW" sz="3600" dirty="0"/>
              <a:t>F</a:t>
            </a:r>
            <a:r>
              <a:rPr lang="en-US" sz="3600" dirty="0"/>
              <a:t>oundational </a:t>
            </a:r>
            <a:r>
              <a:rPr lang="en-US" altLang="zh-TW" sz="3600" dirty="0"/>
              <a:t>C</a:t>
            </a:r>
            <a:r>
              <a:rPr lang="en-US" sz="3600" dirty="0"/>
              <a:t>ompetencies</a:t>
            </a:r>
            <a:br>
              <a:rPr lang="en-US" sz="3600" dirty="0"/>
            </a:br>
            <a:r>
              <a:rPr lang="en-US" altLang="zh-TW" sz="3600" dirty="0"/>
              <a:t>22</a:t>
            </a:r>
            <a:r>
              <a:rPr lang="zh-TW" altLang="en-US" sz="3600" dirty="0"/>
              <a:t>項基本核心能力</a:t>
            </a:r>
            <a:endParaRPr lang="en-US" sz="3600" dirty="0"/>
          </a:p>
        </p:txBody>
      </p:sp>
      <p:sp>
        <p:nvSpPr>
          <p:cNvPr id="11" name="テキスト プレースホルダー 10">
            <a:extLst>
              <a:ext uri="{FF2B5EF4-FFF2-40B4-BE49-F238E27FC236}">
                <a16:creationId xmlns:a16="http://schemas.microsoft.com/office/drawing/2014/main" id="{BC4DE52A-2C6E-49B6-8464-FD5B762A0E20}"/>
              </a:ext>
            </a:extLst>
          </p:cNvPr>
          <p:cNvSpPr txBox="1">
            <a:spLocks/>
          </p:cNvSpPr>
          <p:nvPr/>
        </p:nvSpPr>
        <p:spPr>
          <a:xfrm>
            <a:off x="628792" y="1300289"/>
            <a:ext cx="10934416" cy="5890905"/>
          </a:xfrm>
          <a:prstGeom prst="rect">
            <a:avLst/>
          </a:prstGeom>
        </p:spPr>
        <p:txBody>
          <a:bodyPr>
            <a:noAutofit/>
          </a:bodyPr>
          <a:lstStyle>
            <a:lvl1pPr marL="228611" indent="-228611" algn="l" defTabSz="914446" rtl="0" eaLnBrk="1" latinLnBrk="0" hangingPunct="1">
              <a:lnSpc>
                <a:spcPct val="90000"/>
              </a:lnSpc>
              <a:spcBef>
                <a:spcPts val="1000"/>
              </a:spcBef>
              <a:buFont typeface="Wingdings" panose="05000000000000000000" pitchFamily="2" charset="2"/>
              <a:buChar char=""/>
              <a:defRPr sz="1800" kern="1200">
                <a:solidFill>
                  <a:schemeClr val="tx1"/>
                </a:solidFill>
                <a:latin typeface="Aller Light" panose="02000503000000020004" pitchFamily="2" charset="0"/>
                <a:ea typeface="A-OTF Shin Go Pro L" panose="020B0300000000000000" pitchFamily="34" charset="-128"/>
                <a:cs typeface="+mn-cs"/>
              </a:defRPr>
            </a:lvl1pPr>
            <a:lvl2pPr marL="457223" indent="-228611" algn="l" defTabSz="914446" rtl="0" eaLnBrk="1" latinLnBrk="0" hangingPunct="1">
              <a:lnSpc>
                <a:spcPct val="90000"/>
              </a:lnSpc>
              <a:spcBef>
                <a:spcPts val="500"/>
              </a:spcBef>
              <a:buFont typeface="Wingdings" panose="05000000000000000000" pitchFamily="2" charset="2"/>
              <a:buChar char=""/>
              <a:defRPr sz="1600" kern="1200">
                <a:solidFill>
                  <a:schemeClr val="tx1"/>
                </a:solidFill>
                <a:latin typeface="Aller Light" panose="02000503000000020004" pitchFamily="2" charset="0"/>
                <a:ea typeface="A-OTF Shin Go Pro L" panose="020B0300000000000000" pitchFamily="34" charset="-128"/>
                <a:cs typeface="+mn-cs"/>
              </a:defRPr>
            </a:lvl2pPr>
            <a:lvl3pPr marL="731557" indent="-228611" algn="l" defTabSz="914446" rtl="0" eaLnBrk="1" latinLnBrk="0" hangingPunct="1">
              <a:lnSpc>
                <a:spcPct val="90000"/>
              </a:lnSpc>
              <a:spcBef>
                <a:spcPts val="600"/>
              </a:spcBef>
              <a:buFont typeface="Wingdings" panose="05000000000000000000" pitchFamily="2" charset="2"/>
              <a:buChar char=""/>
              <a:defRPr sz="1600" kern="1200">
                <a:solidFill>
                  <a:schemeClr val="tx1"/>
                </a:solidFill>
                <a:latin typeface="Aller Light" panose="02000503000000020004" pitchFamily="2" charset="0"/>
                <a:ea typeface="A-OTF Shin Go Pro L" panose="020B0300000000000000" pitchFamily="34" charset="-128"/>
                <a:cs typeface="+mn-cs"/>
              </a:defRPr>
            </a:lvl3pPr>
            <a:lvl4pPr marL="1005890" indent="-228611" algn="l" defTabSz="914446" rtl="0" eaLnBrk="1" latinLnBrk="0" hangingPunct="1">
              <a:lnSpc>
                <a:spcPct val="90000"/>
              </a:lnSpc>
              <a:spcBef>
                <a:spcPts val="600"/>
              </a:spcBef>
              <a:buFont typeface="Wingdings" panose="05000000000000000000" pitchFamily="2" charset="2"/>
              <a:buChar char=""/>
              <a:defRPr sz="1400" kern="1200">
                <a:solidFill>
                  <a:schemeClr val="tx1"/>
                </a:solidFill>
                <a:latin typeface="Aller Light" panose="02000503000000020004" pitchFamily="2" charset="0"/>
                <a:ea typeface="A-OTF Shin Go Pro L" panose="020B0300000000000000" pitchFamily="34" charset="-128"/>
                <a:cs typeface="+mn-cs"/>
              </a:defRPr>
            </a:lvl4pPr>
            <a:lvl5pPr marL="1280224" indent="-228611" algn="l" defTabSz="914446" rtl="0" eaLnBrk="1" latinLnBrk="0" hangingPunct="1">
              <a:lnSpc>
                <a:spcPct val="90000"/>
              </a:lnSpc>
              <a:spcBef>
                <a:spcPts val="600"/>
              </a:spcBef>
              <a:buFont typeface="Wingdings" panose="05000000000000000000" pitchFamily="2" charset="2"/>
              <a:buChar char=""/>
              <a:defRPr sz="1400" kern="1200">
                <a:solidFill>
                  <a:schemeClr val="tx1"/>
                </a:solidFill>
                <a:latin typeface="Aller Light" panose="02000503000000020004" pitchFamily="2" charset="0"/>
                <a:ea typeface="A-OTF Shin Go Pro L" panose="020B0300000000000000" pitchFamily="34" charset="-128"/>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lnSpc>
                <a:spcPts val="1500"/>
              </a:lnSpc>
              <a:spcBef>
                <a:spcPts val="0"/>
              </a:spcBef>
              <a:buNone/>
            </a:pPr>
            <a:r>
              <a:rPr lang="en-US" altLang="zh-TW" dirty="0"/>
              <a:t>F1. Apply epidemiological methods to the breadth of settings and situations in public health practice</a:t>
            </a:r>
            <a:endParaRPr lang="zh-TW" altLang="zh-TW" dirty="0"/>
          </a:p>
          <a:p>
            <a:pPr marL="447675" indent="-447675">
              <a:lnSpc>
                <a:spcPts val="1500"/>
              </a:lnSpc>
              <a:spcBef>
                <a:spcPts val="0"/>
              </a:spcBef>
              <a:buNone/>
            </a:pPr>
            <a:r>
              <a:rPr lang="en-US" altLang="zh-TW" dirty="0"/>
              <a:t>F2. Select quantitative and qualitative data collection methods appropriate for a given public health context</a:t>
            </a:r>
            <a:endParaRPr lang="zh-TW" altLang="zh-TW" dirty="0"/>
          </a:p>
          <a:p>
            <a:pPr marL="447675" indent="-447675">
              <a:lnSpc>
                <a:spcPts val="1500"/>
              </a:lnSpc>
              <a:spcBef>
                <a:spcPts val="0"/>
              </a:spcBef>
              <a:buNone/>
            </a:pPr>
            <a:r>
              <a:rPr lang="en-US" altLang="zh-TW" dirty="0"/>
              <a:t>F3. Analyze quantitative and qualitative data using biostatistics, informatics, computer-based programming and software, as appropriate</a:t>
            </a:r>
            <a:endParaRPr lang="zh-TW" altLang="zh-TW" dirty="0"/>
          </a:p>
          <a:p>
            <a:pPr marL="447675" indent="-447675">
              <a:lnSpc>
                <a:spcPts val="1500"/>
              </a:lnSpc>
              <a:spcBef>
                <a:spcPts val="0"/>
              </a:spcBef>
              <a:buNone/>
            </a:pPr>
            <a:r>
              <a:rPr lang="en-US" altLang="zh-TW" dirty="0"/>
              <a:t>F4. Interpret results of data analysis for public health research, policy or practice</a:t>
            </a:r>
            <a:endParaRPr lang="zh-TW" altLang="zh-TW" dirty="0"/>
          </a:p>
          <a:p>
            <a:pPr marL="447675" indent="-447675">
              <a:lnSpc>
                <a:spcPts val="1500"/>
              </a:lnSpc>
              <a:spcBef>
                <a:spcPts val="0"/>
              </a:spcBef>
              <a:buNone/>
            </a:pPr>
            <a:r>
              <a:rPr lang="en-US" altLang="zh-TW" dirty="0"/>
              <a:t>F5. Compare the organization, structure and function of health care, public health and regulatory systems across national and international settings</a:t>
            </a:r>
            <a:endParaRPr lang="zh-TW" altLang="zh-TW" dirty="0"/>
          </a:p>
          <a:p>
            <a:pPr marL="447675" indent="-447675">
              <a:lnSpc>
                <a:spcPts val="1500"/>
              </a:lnSpc>
              <a:spcBef>
                <a:spcPts val="0"/>
              </a:spcBef>
              <a:buNone/>
            </a:pPr>
            <a:r>
              <a:rPr lang="en-US" altLang="zh-TW" dirty="0"/>
              <a:t>F6. Discuss the means by which structural bias, social inequities and racism undermine health and create challenges to achieving health equity at organizational, community and societal levels</a:t>
            </a:r>
            <a:endParaRPr lang="zh-TW" altLang="zh-TW" dirty="0"/>
          </a:p>
          <a:p>
            <a:pPr marL="447675" indent="-447675">
              <a:lnSpc>
                <a:spcPts val="1500"/>
              </a:lnSpc>
              <a:spcBef>
                <a:spcPts val="0"/>
              </a:spcBef>
              <a:buNone/>
            </a:pPr>
            <a:r>
              <a:rPr lang="en-US" altLang="zh-TW" dirty="0"/>
              <a:t>F7. Assess population needs, assets and capacities that affect communities’ health</a:t>
            </a:r>
            <a:endParaRPr lang="zh-TW" altLang="zh-TW" dirty="0"/>
          </a:p>
          <a:p>
            <a:pPr marL="447675" indent="-447675">
              <a:lnSpc>
                <a:spcPts val="1500"/>
              </a:lnSpc>
              <a:spcBef>
                <a:spcPts val="0"/>
              </a:spcBef>
              <a:buNone/>
            </a:pPr>
            <a:r>
              <a:rPr lang="en-US" altLang="zh-TW" dirty="0"/>
              <a:t>F8. Apply awareness of cultural values and practices to the design or implementation of public health policies or programs</a:t>
            </a:r>
            <a:endParaRPr lang="zh-TW" altLang="zh-TW" dirty="0"/>
          </a:p>
          <a:p>
            <a:pPr marL="447675" indent="-447675">
              <a:lnSpc>
                <a:spcPts val="1500"/>
              </a:lnSpc>
              <a:spcBef>
                <a:spcPts val="0"/>
              </a:spcBef>
              <a:buNone/>
            </a:pPr>
            <a:r>
              <a:rPr lang="en-US" altLang="zh-TW" dirty="0"/>
              <a:t>F9. Design a population-based policy, program, project or intervention</a:t>
            </a:r>
            <a:endParaRPr lang="zh-TW" altLang="zh-TW" dirty="0"/>
          </a:p>
          <a:p>
            <a:pPr marL="447675" indent="-447675">
              <a:lnSpc>
                <a:spcPts val="1500"/>
              </a:lnSpc>
              <a:spcBef>
                <a:spcPts val="0"/>
              </a:spcBef>
              <a:buNone/>
            </a:pPr>
            <a:r>
              <a:rPr lang="en-US" altLang="zh-TW" dirty="0"/>
              <a:t>F10. Explain basic principles and tools of budget and resource management</a:t>
            </a:r>
            <a:endParaRPr lang="zh-TW" altLang="zh-TW" dirty="0"/>
          </a:p>
          <a:p>
            <a:pPr marL="447675" indent="-447675">
              <a:lnSpc>
                <a:spcPts val="1500"/>
              </a:lnSpc>
              <a:spcBef>
                <a:spcPts val="0"/>
              </a:spcBef>
              <a:buNone/>
            </a:pPr>
            <a:r>
              <a:rPr lang="en-US" altLang="zh-TW" dirty="0"/>
              <a:t>F11. Select methods to evaluate public health programs</a:t>
            </a:r>
            <a:endParaRPr lang="zh-TW" altLang="zh-TW" dirty="0"/>
          </a:p>
          <a:p>
            <a:pPr marL="447675" indent="-447675">
              <a:lnSpc>
                <a:spcPts val="1500"/>
              </a:lnSpc>
              <a:spcBef>
                <a:spcPts val="0"/>
              </a:spcBef>
              <a:buNone/>
            </a:pPr>
            <a:r>
              <a:rPr lang="en-US" altLang="zh-TW" dirty="0"/>
              <a:t>F12. Discuss multiple dimensions of the policy-making process, including the roles of ethics and evidence</a:t>
            </a:r>
            <a:endParaRPr lang="zh-TW" altLang="zh-TW" dirty="0"/>
          </a:p>
          <a:p>
            <a:pPr marL="447675" indent="-447675">
              <a:lnSpc>
                <a:spcPts val="1500"/>
              </a:lnSpc>
              <a:spcBef>
                <a:spcPts val="0"/>
              </a:spcBef>
              <a:buNone/>
            </a:pPr>
            <a:r>
              <a:rPr lang="en-US" altLang="zh-TW" dirty="0"/>
              <a:t>F13. Propose strategies to identify stakeholders and build coalitions and partnerships for influencing public health outcomes</a:t>
            </a:r>
            <a:endParaRPr lang="zh-TW" altLang="zh-TW" dirty="0"/>
          </a:p>
          <a:p>
            <a:pPr marL="447675" indent="-447675">
              <a:lnSpc>
                <a:spcPts val="1500"/>
              </a:lnSpc>
              <a:spcBef>
                <a:spcPts val="0"/>
              </a:spcBef>
              <a:buNone/>
            </a:pPr>
            <a:r>
              <a:rPr lang="en-US" altLang="zh-TW" dirty="0"/>
              <a:t>F14. Advocate for political, social or economic policies and programs that will improve health in diverse populations</a:t>
            </a:r>
            <a:endParaRPr lang="zh-TW" altLang="zh-TW" dirty="0"/>
          </a:p>
          <a:p>
            <a:pPr marL="447675" indent="-447675">
              <a:lnSpc>
                <a:spcPts val="1500"/>
              </a:lnSpc>
              <a:spcBef>
                <a:spcPts val="0"/>
              </a:spcBef>
              <a:buNone/>
            </a:pPr>
            <a:r>
              <a:rPr lang="en-US" altLang="zh-TW" dirty="0"/>
              <a:t>F15. Evaluate policies for their impact on public health and health equity</a:t>
            </a:r>
            <a:endParaRPr lang="zh-TW" altLang="zh-TW" dirty="0"/>
          </a:p>
          <a:p>
            <a:pPr marL="447675" indent="-447675">
              <a:lnSpc>
                <a:spcPts val="1500"/>
              </a:lnSpc>
              <a:spcBef>
                <a:spcPts val="0"/>
              </a:spcBef>
              <a:buNone/>
            </a:pPr>
            <a:r>
              <a:rPr lang="en-US" altLang="zh-TW" dirty="0"/>
              <a:t>F16. Apply principles of leadership, governance and management, which include creating a vision, empowering others, fostering collaboration and guiding decision making</a:t>
            </a:r>
            <a:endParaRPr lang="zh-TW" altLang="zh-TW" dirty="0"/>
          </a:p>
          <a:p>
            <a:pPr marL="447675" indent="-447675">
              <a:lnSpc>
                <a:spcPts val="1500"/>
              </a:lnSpc>
              <a:spcBef>
                <a:spcPts val="0"/>
              </a:spcBef>
              <a:buNone/>
            </a:pPr>
            <a:r>
              <a:rPr lang="en-US" altLang="zh-TW" dirty="0"/>
              <a:t>F17. Apply negotiation and mediation skills to address organizational or community challenges</a:t>
            </a:r>
            <a:endParaRPr lang="zh-TW" altLang="zh-TW" dirty="0"/>
          </a:p>
          <a:p>
            <a:pPr marL="447675" indent="-447675">
              <a:lnSpc>
                <a:spcPts val="1500"/>
              </a:lnSpc>
              <a:spcBef>
                <a:spcPts val="0"/>
              </a:spcBef>
              <a:buNone/>
            </a:pPr>
            <a:r>
              <a:rPr lang="en-US" altLang="zh-TW" dirty="0"/>
              <a:t>F18. Select communication strategies for different audiences and sectors</a:t>
            </a:r>
            <a:endParaRPr lang="zh-TW" altLang="zh-TW" dirty="0"/>
          </a:p>
          <a:p>
            <a:pPr marL="447675" indent="-447675">
              <a:lnSpc>
                <a:spcPts val="1500"/>
              </a:lnSpc>
              <a:spcBef>
                <a:spcPts val="0"/>
              </a:spcBef>
              <a:buNone/>
            </a:pPr>
            <a:r>
              <a:rPr lang="en-US" altLang="zh-TW" dirty="0"/>
              <a:t>F19. Communicate audience-appropriate public health content, both in writing and through oral presentation</a:t>
            </a:r>
            <a:endParaRPr lang="zh-TW" altLang="zh-TW" dirty="0"/>
          </a:p>
          <a:p>
            <a:pPr marL="447675" indent="-447675">
              <a:lnSpc>
                <a:spcPts val="1500"/>
              </a:lnSpc>
              <a:spcBef>
                <a:spcPts val="0"/>
              </a:spcBef>
              <a:buNone/>
            </a:pPr>
            <a:r>
              <a:rPr lang="en-US" altLang="zh-TW" dirty="0"/>
              <a:t>F20. Describe the importance of cultural competence in communicating public health content</a:t>
            </a:r>
            <a:endParaRPr lang="zh-TW" altLang="zh-TW" dirty="0"/>
          </a:p>
          <a:p>
            <a:pPr marL="447675" indent="-447675">
              <a:lnSpc>
                <a:spcPts val="1500"/>
              </a:lnSpc>
              <a:spcBef>
                <a:spcPts val="0"/>
              </a:spcBef>
              <a:buNone/>
            </a:pPr>
            <a:r>
              <a:rPr lang="en-US" altLang="zh-TW" dirty="0"/>
              <a:t>F21. Perform effectively on interprofessional teams</a:t>
            </a:r>
            <a:endParaRPr lang="zh-TW" altLang="zh-TW" dirty="0"/>
          </a:p>
          <a:p>
            <a:pPr marL="447675" indent="-447675">
              <a:lnSpc>
                <a:spcPts val="1500"/>
              </a:lnSpc>
              <a:spcBef>
                <a:spcPts val="0"/>
              </a:spcBef>
              <a:buNone/>
            </a:pPr>
            <a:r>
              <a:rPr lang="en-US" altLang="zh-TW" dirty="0"/>
              <a:t>F22. Apply systems thinking tools to a public health issue</a:t>
            </a:r>
            <a:endParaRPr lang="zh-TW" altLang="zh-TW" dirty="0"/>
          </a:p>
        </p:txBody>
      </p:sp>
      <p:sp>
        <p:nvSpPr>
          <p:cNvPr id="12" name="スライド番号プレースホルダー 1">
            <a:extLst>
              <a:ext uri="{FF2B5EF4-FFF2-40B4-BE49-F238E27FC236}">
                <a16:creationId xmlns:a16="http://schemas.microsoft.com/office/drawing/2014/main" id="{576661ED-8BC5-4C52-B495-134AEA9BAAB6}"/>
              </a:ext>
            </a:extLst>
          </p:cNvPr>
          <p:cNvSpPr>
            <a:spLocks noGrp="1"/>
          </p:cNvSpPr>
          <p:nvPr>
            <p:ph type="sldNum" sz="quarter" idx="12"/>
          </p:nvPr>
        </p:nvSpPr>
        <p:spPr>
          <a:xfrm>
            <a:off x="11358813" y="877156"/>
            <a:ext cx="733844" cy="365125"/>
          </a:xfrm>
        </p:spPr>
        <p:txBody>
          <a:bodyPr/>
          <a:lstStyle/>
          <a:p>
            <a:r>
              <a:rPr lang="en-US" dirty="0">
                <a:solidFill>
                  <a:schemeClr val="bg1">
                    <a:lumMod val="50000"/>
                  </a:schemeClr>
                </a:solidFill>
              </a:rPr>
              <a:t>D2</a:t>
            </a:r>
          </a:p>
        </p:txBody>
      </p:sp>
      <p:sp>
        <p:nvSpPr>
          <p:cNvPr id="16" name="タイトル 1">
            <a:extLst>
              <a:ext uri="{FF2B5EF4-FFF2-40B4-BE49-F238E27FC236}">
                <a16:creationId xmlns:a16="http://schemas.microsoft.com/office/drawing/2014/main" id="{51212C32-E729-441B-9FE7-D892285FD7ED}"/>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r"/>
            <a:r>
              <a:rPr lang="zh-TW" altLang="en-US" sz="2000" b="1" dirty="0">
                <a:solidFill>
                  <a:schemeClr val="accent5">
                    <a:lumMod val="60000"/>
                    <a:lumOff val="40000"/>
                  </a:schemeClr>
                </a:solidFill>
              </a:rPr>
              <a:t>本資訊學程網站及申請書內皆有</a:t>
            </a:r>
            <a:endParaRPr lang="en-US" altLang="zh-TW" sz="2000" b="1" dirty="0">
              <a:solidFill>
                <a:schemeClr val="accent5">
                  <a:lumMod val="60000"/>
                  <a:lumOff val="40000"/>
                </a:schemeClr>
              </a:solidFill>
            </a:endParaRPr>
          </a:p>
        </p:txBody>
      </p:sp>
    </p:spTree>
    <p:extLst>
      <p:ext uri="{BB962C8B-B14F-4D97-AF65-F5344CB8AC3E}">
        <p14:creationId xmlns:p14="http://schemas.microsoft.com/office/powerpoint/2010/main" val="41530717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9">
            <a:extLst>
              <a:ext uri="{FF2B5EF4-FFF2-40B4-BE49-F238E27FC236}">
                <a16:creationId xmlns:a16="http://schemas.microsoft.com/office/drawing/2014/main" id="{D1CA50F7-62CC-4AE3-8221-D15A0FFD208E}"/>
              </a:ext>
            </a:extLst>
          </p:cNvPr>
          <p:cNvSpPr txBox="1">
            <a:spLocks/>
          </p:cNvSpPr>
          <p:nvPr/>
        </p:nvSpPr>
        <p:spPr>
          <a:xfrm>
            <a:off x="685800" y="0"/>
            <a:ext cx="12192000" cy="1365138"/>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nSpc>
                <a:spcPts val="4800"/>
              </a:lnSpc>
            </a:pPr>
            <a:r>
              <a:rPr lang="en-US" altLang="zh-TW" sz="4400" dirty="0"/>
              <a:t>Biostatistics</a:t>
            </a:r>
            <a:br>
              <a:rPr lang="en-US" altLang="zh-TW" sz="4400" dirty="0"/>
            </a:br>
            <a:r>
              <a:rPr lang="en-US" altLang="zh-TW" sz="3600" dirty="0"/>
              <a:t>Concentration Competencies</a:t>
            </a:r>
            <a:br>
              <a:rPr lang="en-US" altLang="zh-TW" sz="3600" dirty="0"/>
            </a:br>
            <a:r>
              <a:rPr lang="zh-TW" altLang="en-US" sz="3600" dirty="0"/>
              <a:t>生物統計領域能力</a:t>
            </a:r>
            <a:endParaRPr lang="en-US" sz="4400" dirty="0"/>
          </a:p>
        </p:txBody>
      </p:sp>
      <p:sp>
        <p:nvSpPr>
          <p:cNvPr id="11" name="サブタイトル 5">
            <a:extLst>
              <a:ext uri="{FF2B5EF4-FFF2-40B4-BE49-F238E27FC236}">
                <a16:creationId xmlns:a16="http://schemas.microsoft.com/office/drawing/2014/main" id="{F06E14C9-AF8D-471A-86F5-FAF8E9B2362B}"/>
              </a:ext>
            </a:extLst>
          </p:cNvPr>
          <p:cNvSpPr txBox="1">
            <a:spLocks/>
          </p:cNvSpPr>
          <p:nvPr/>
        </p:nvSpPr>
        <p:spPr>
          <a:xfrm>
            <a:off x="685800" y="1924850"/>
            <a:ext cx="11018520" cy="4413516"/>
          </a:xfrm>
          <a:prstGeom prst="rect">
            <a:avLst/>
          </a:prstGeom>
        </p:spPr>
        <p:txBody>
          <a:bodyPr wrap="square">
            <a:spAutoFit/>
          </a:bodyPr>
          <a:lstStyle>
            <a:defPPr>
              <a:defRPr lang="en-US"/>
            </a:defPPr>
            <a:lvl1pPr defTabSz="1088556">
              <a:spcBef>
                <a:spcPct val="20000"/>
              </a:spcBef>
              <a:defRPr b="1"/>
            </a:lvl1pPr>
            <a:lvl2pPr marL="552028" indent="-240012" defTabSz="1088556">
              <a:spcBef>
                <a:spcPct val="20000"/>
              </a:spcBef>
              <a:buFontTx/>
              <a:buChar char="●"/>
              <a:defRPr sz="1600"/>
            </a:lvl2pPr>
            <a:lvl3pPr marL="792040" indent="-240012" defTabSz="1088556">
              <a:spcBef>
                <a:spcPct val="20000"/>
              </a:spcBef>
              <a:buFontTx/>
              <a:buChar char="●"/>
              <a:defRPr sz="1600"/>
            </a:lvl3pPr>
            <a:lvl4pPr marL="1904973" indent="-272139" defTabSz="1088556">
              <a:spcBef>
                <a:spcPct val="20000"/>
              </a:spcBef>
              <a:buFontTx/>
              <a:buChar char="●"/>
              <a:defRPr sz="1600"/>
            </a:lvl4pPr>
            <a:lvl5pPr marL="2449251" indent="-272139" defTabSz="1088556">
              <a:spcBef>
                <a:spcPct val="20000"/>
              </a:spcBef>
              <a:buFontTx/>
              <a:buChar char="●"/>
              <a:defRPr sz="1600"/>
            </a:lvl5pPr>
            <a:lvl6pPr marL="2993530" indent="-272139" defTabSz="1088556">
              <a:spcBef>
                <a:spcPct val="20000"/>
              </a:spcBef>
              <a:buFont typeface="Arial" panose="020B0604020202020204" pitchFamily="34" charset="0"/>
              <a:buChar char="•"/>
              <a:defRPr sz="2400"/>
            </a:lvl6pPr>
            <a:lvl7pPr marL="3537808" indent="-272139" defTabSz="1088556">
              <a:spcBef>
                <a:spcPct val="20000"/>
              </a:spcBef>
              <a:buFont typeface="Arial" panose="020B0604020202020204" pitchFamily="34" charset="0"/>
              <a:buChar char="•"/>
              <a:defRPr sz="2400"/>
            </a:lvl7pPr>
            <a:lvl8pPr marL="4082085" indent="-272139" defTabSz="1088556">
              <a:spcBef>
                <a:spcPct val="20000"/>
              </a:spcBef>
              <a:buFont typeface="Arial" panose="020B0604020202020204" pitchFamily="34" charset="0"/>
              <a:buChar char="•"/>
              <a:defRPr sz="2400"/>
            </a:lvl8pPr>
            <a:lvl9pPr marL="4626364" indent="-272139" defTabSz="1088556">
              <a:spcBef>
                <a:spcPct val="20000"/>
              </a:spcBef>
              <a:buFont typeface="Arial" panose="020B0604020202020204" pitchFamily="34" charset="0"/>
              <a:buChar char="•"/>
              <a:defRPr sz="2400"/>
            </a:lvl9pPr>
          </a:lstStyle>
          <a:p>
            <a:pPr marL="1438275" indent="-1438275"/>
            <a:r>
              <a:rPr lang="zh-TW" altLang="zh-TW" b="0" dirty="0"/>
              <a:t>生統</a:t>
            </a:r>
            <a:r>
              <a:rPr lang="en-US" altLang="zh-TW" b="0" dirty="0"/>
              <a:t>BIOSTAT1. Apply advanced statistical methods to longitudinal, clustered, or correlated data in public health and interpret the results with non-technical terms.</a:t>
            </a:r>
          </a:p>
          <a:p>
            <a:pPr marL="1438275" indent="-1438275"/>
            <a:endParaRPr lang="zh-TW" altLang="zh-TW" b="0" dirty="0"/>
          </a:p>
          <a:p>
            <a:pPr marL="1438275" indent="-1438275"/>
            <a:r>
              <a:rPr lang="zh-TW" altLang="zh-TW" b="0" dirty="0"/>
              <a:t>生統</a:t>
            </a:r>
            <a:r>
              <a:rPr lang="en-US" altLang="zh-TW" b="0" dirty="0"/>
              <a:t>BIOSTAT 2. Frame clinical and epidemiologic questions into a testable research hypothesis, and design an experiment and select appropriate statistical methodologies to test the hypothesis.</a:t>
            </a:r>
          </a:p>
          <a:p>
            <a:pPr marL="1438275" indent="-1438275"/>
            <a:endParaRPr lang="zh-TW" altLang="zh-TW" b="0" dirty="0"/>
          </a:p>
          <a:p>
            <a:pPr marL="1438275" indent="-1438275"/>
            <a:r>
              <a:rPr lang="zh-TW" altLang="zh-TW" b="0" dirty="0"/>
              <a:t>生統</a:t>
            </a:r>
            <a:r>
              <a:rPr lang="en-US" altLang="zh-TW" b="0" dirty="0"/>
              <a:t>BIOSTAT 3. Select appropriate statistical methods for analyzing and modelling data of different measurement scales from various types of study design.</a:t>
            </a:r>
          </a:p>
          <a:p>
            <a:pPr marL="1438275" indent="-1438275"/>
            <a:endParaRPr lang="zh-TW" altLang="zh-TW" b="0" dirty="0"/>
          </a:p>
          <a:p>
            <a:pPr marL="1438275" indent="-1438275"/>
            <a:r>
              <a:rPr lang="zh-TW" altLang="zh-TW" b="0" dirty="0"/>
              <a:t>生統</a:t>
            </a:r>
            <a:r>
              <a:rPr lang="en-US" altLang="zh-TW" b="0" dirty="0"/>
              <a:t>BIOSTAT 4. Synthesize the results of advanced quantitative methods to draw valid inferences and summaries.</a:t>
            </a:r>
          </a:p>
          <a:p>
            <a:pPr marL="1438275" indent="-1438275"/>
            <a:endParaRPr lang="zh-TW" altLang="zh-TW" b="0" dirty="0"/>
          </a:p>
          <a:p>
            <a:pPr marL="1438275" indent="-1438275"/>
            <a:r>
              <a:rPr lang="zh-TW" altLang="zh-TW" b="0" dirty="0"/>
              <a:t>生統</a:t>
            </a:r>
            <a:r>
              <a:rPr lang="en-US" altLang="zh-TW" b="0" dirty="0"/>
              <a:t>BIOSTAT 5. Advise public health professionals on decision making with non-technical terms translated from specific study design, statistical analysis, synthesis science, and systems science.</a:t>
            </a:r>
            <a:endParaRPr lang="zh-TW" altLang="zh-TW" b="0" dirty="0"/>
          </a:p>
        </p:txBody>
      </p:sp>
      <p:sp>
        <p:nvSpPr>
          <p:cNvPr id="14" name="スライド番号プレースホルダー 1">
            <a:extLst>
              <a:ext uri="{FF2B5EF4-FFF2-40B4-BE49-F238E27FC236}">
                <a16:creationId xmlns:a16="http://schemas.microsoft.com/office/drawing/2014/main" id="{0D5A40BD-F81C-438E-9C57-18C887DAF0AA}"/>
              </a:ext>
            </a:extLst>
          </p:cNvPr>
          <p:cNvSpPr>
            <a:spLocks noGrp="1"/>
          </p:cNvSpPr>
          <p:nvPr>
            <p:ph type="sldNum" sz="quarter" idx="12"/>
          </p:nvPr>
        </p:nvSpPr>
        <p:spPr>
          <a:xfrm>
            <a:off x="11358813" y="877156"/>
            <a:ext cx="733844" cy="365125"/>
          </a:xfrm>
        </p:spPr>
        <p:txBody>
          <a:bodyPr/>
          <a:lstStyle/>
          <a:p>
            <a:r>
              <a:rPr lang="en-US" dirty="0">
                <a:solidFill>
                  <a:schemeClr val="bg1">
                    <a:lumMod val="50000"/>
                  </a:schemeClr>
                </a:solidFill>
              </a:rPr>
              <a:t>D4</a:t>
            </a:r>
          </a:p>
        </p:txBody>
      </p:sp>
      <p:sp>
        <p:nvSpPr>
          <p:cNvPr id="12" name="タイトル 1">
            <a:extLst>
              <a:ext uri="{FF2B5EF4-FFF2-40B4-BE49-F238E27FC236}">
                <a16:creationId xmlns:a16="http://schemas.microsoft.com/office/drawing/2014/main" id="{55A5EA18-6157-4827-8738-4122654431D1}"/>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r"/>
            <a:r>
              <a:rPr lang="zh-TW" altLang="en-US" sz="2000" b="1" dirty="0">
                <a:solidFill>
                  <a:schemeClr val="accent5">
                    <a:lumMod val="60000"/>
                    <a:lumOff val="40000"/>
                  </a:schemeClr>
                </a:solidFill>
              </a:rPr>
              <a:t>本資訊學程網站及申請書內皆有</a:t>
            </a:r>
            <a:endParaRPr lang="en-US" altLang="zh-TW" sz="2000" b="1" dirty="0">
              <a:solidFill>
                <a:schemeClr val="accent5">
                  <a:lumMod val="60000"/>
                  <a:lumOff val="40000"/>
                </a:schemeClr>
              </a:solidFill>
            </a:endParaRPr>
          </a:p>
        </p:txBody>
      </p:sp>
    </p:spTree>
    <p:extLst>
      <p:ext uri="{BB962C8B-B14F-4D97-AF65-F5344CB8AC3E}">
        <p14:creationId xmlns:p14="http://schemas.microsoft.com/office/powerpoint/2010/main" val="1478467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E61A7A3-C2A9-4DA8-B6B6-ED0CDDD49885}"/>
              </a:ext>
            </a:extLst>
          </p:cNvPr>
          <p:cNvGrpSpPr/>
          <p:nvPr/>
        </p:nvGrpSpPr>
        <p:grpSpPr>
          <a:xfrm>
            <a:off x="0" y="0"/>
            <a:ext cx="685800" cy="6858000"/>
            <a:chOff x="0" y="0"/>
            <a:chExt cx="270933" cy="2709333"/>
          </a:xfrm>
        </p:grpSpPr>
        <p:sp>
          <p:nvSpPr>
            <p:cNvPr id="5" name="Freeform 3">
              <a:extLst>
                <a:ext uri="{FF2B5EF4-FFF2-40B4-BE49-F238E27FC236}">
                  <a16:creationId xmlns:a16="http://schemas.microsoft.com/office/drawing/2014/main" id="{70E2E7F7-A6E1-4A97-B72E-19F388B45B0C}"/>
                </a:ext>
              </a:extLst>
            </p:cNvPr>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6" name="TextBox 4">
              <a:extLst>
                <a:ext uri="{FF2B5EF4-FFF2-40B4-BE49-F238E27FC236}">
                  <a16:creationId xmlns:a16="http://schemas.microsoft.com/office/drawing/2014/main" id="{E8A8F82B-6E5E-4041-8C4F-D7207ECBBC1A}"/>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spcBef>
                  <a:spcPct val="0"/>
                </a:spcBef>
              </a:pPr>
              <a:endParaRPr sz="1200" dirty="0"/>
            </a:p>
          </p:txBody>
        </p:sp>
      </p:grpSp>
      <p:grpSp>
        <p:nvGrpSpPr>
          <p:cNvPr id="7" name="Group 8">
            <a:extLst>
              <a:ext uri="{FF2B5EF4-FFF2-40B4-BE49-F238E27FC236}">
                <a16:creationId xmlns:a16="http://schemas.microsoft.com/office/drawing/2014/main" id="{10712A73-9D84-48A8-86CE-9BF160E856A7}"/>
              </a:ext>
            </a:extLst>
          </p:cNvPr>
          <p:cNvGrpSpPr/>
          <p:nvPr/>
        </p:nvGrpSpPr>
        <p:grpSpPr>
          <a:xfrm rot="5400000">
            <a:off x="5765100" y="458890"/>
            <a:ext cx="661802" cy="12192000"/>
            <a:chOff x="0" y="0"/>
            <a:chExt cx="261453" cy="4816593"/>
          </a:xfrm>
        </p:grpSpPr>
        <p:sp>
          <p:nvSpPr>
            <p:cNvPr id="8" name="Freeform 9">
              <a:extLst>
                <a:ext uri="{FF2B5EF4-FFF2-40B4-BE49-F238E27FC236}">
                  <a16:creationId xmlns:a16="http://schemas.microsoft.com/office/drawing/2014/main" id="{EE8CDAD2-878D-4E54-A5FE-8C102DEC8C75}"/>
                </a:ext>
              </a:extLst>
            </p:cNvPr>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9" name="TextBox 10">
              <a:extLst>
                <a:ext uri="{FF2B5EF4-FFF2-40B4-BE49-F238E27FC236}">
                  <a16:creationId xmlns:a16="http://schemas.microsoft.com/office/drawing/2014/main" id="{88693503-FB71-4B31-B7E1-FBC51C0AF3CB}"/>
                </a:ext>
              </a:extLst>
            </p:cNvPr>
            <p:cNvSpPr txBox="1"/>
            <p:nvPr/>
          </p:nvSpPr>
          <p:spPr>
            <a:xfrm>
              <a:off x="0" y="-47625"/>
              <a:ext cx="812800" cy="860425"/>
            </a:xfrm>
            <a:prstGeom prst="rect">
              <a:avLst/>
            </a:prstGeom>
          </p:spPr>
          <p:txBody>
            <a:bodyPr lIns="33867" tIns="33867" rIns="33867" bIns="33867" rtlCol="0" anchor="ctr"/>
            <a:lstStyle/>
            <a:p>
              <a:pPr algn="ctr">
                <a:lnSpc>
                  <a:spcPts val="2315"/>
                </a:lnSpc>
              </a:pPr>
              <a:endParaRPr sz="1200" dirty="0"/>
            </a:p>
          </p:txBody>
        </p:sp>
      </p:grpSp>
      <p:sp>
        <p:nvSpPr>
          <p:cNvPr id="10" name="タイトル 9">
            <a:extLst>
              <a:ext uri="{FF2B5EF4-FFF2-40B4-BE49-F238E27FC236}">
                <a16:creationId xmlns:a16="http://schemas.microsoft.com/office/drawing/2014/main" id="{C2E6BBF2-7E28-4FA7-9AA1-0B13125E6452}"/>
              </a:ext>
            </a:extLst>
          </p:cNvPr>
          <p:cNvSpPr txBox="1">
            <a:spLocks/>
          </p:cNvSpPr>
          <p:nvPr/>
        </p:nvSpPr>
        <p:spPr>
          <a:xfrm>
            <a:off x="685800" y="-1"/>
            <a:ext cx="12192000" cy="1365138"/>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nSpc>
                <a:spcPts val="4800"/>
              </a:lnSpc>
            </a:pPr>
            <a:r>
              <a:rPr lang="en-US" altLang="zh-TW" sz="4400" dirty="0"/>
              <a:t>Epidemiology and Preventive Medicine</a:t>
            </a:r>
            <a:br>
              <a:rPr lang="en-US" altLang="zh-TW" sz="4400" dirty="0"/>
            </a:br>
            <a:r>
              <a:rPr lang="en-US" altLang="zh-TW" sz="3600" dirty="0"/>
              <a:t>Concentration Competencies</a:t>
            </a:r>
            <a:br>
              <a:rPr lang="en-US" altLang="zh-TW" sz="3600" dirty="0"/>
            </a:br>
            <a:r>
              <a:rPr lang="zh-TW" altLang="en-US" sz="3600" dirty="0"/>
              <a:t>流行病學與預防醫學領域能力</a:t>
            </a:r>
            <a:endParaRPr lang="en-US" sz="4400" dirty="0"/>
          </a:p>
        </p:txBody>
      </p:sp>
      <p:sp>
        <p:nvSpPr>
          <p:cNvPr id="11" name="サブタイトル 5">
            <a:extLst>
              <a:ext uri="{FF2B5EF4-FFF2-40B4-BE49-F238E27FC236}">
                <a16:creationId xmlns:a16="http://schemas.microsoft.com/office/drawing/2014/main" id="{A98FB442-97EC-4996-AEAE-0B22C2E9DFE3}"/>
              </a:ext>
            </a:extLst>
          </p:cNvPr>
          <p:cNvSpPr txBox="1">
            <a:spLocks/>
          </p:cNvSpPr>
          <p:nvPr/>
        </p:nvSpPr>
        <p:spPr>
          <a:xfrm>
            <a:off x="685800" y="1924850"/>
            <a:ext cx="11343640" cy="4413516"/>
          </a:xfrm>
          <a:prstGeom prst="rect">
            <a:avLst/>
          </a:prstGeom>
        </p:spPr>
        <p:txBody>
          <a:bodyPr wrap="square">
            <a:spAutoFit/>
          </a:bodyPr>
          <a:lstStyle>
            <a:defPPr>
              <a:defRPr lang="en-US"/>
            </a:defPPr>
            <a:lvl1pPr defTabSz="1088556">
              <a:spcBef>
                <a:spcPct val="20000"/>
              </a:spcBef>
              <a:defRPr b="1"/>
            </a:lvl1pPr>
            <a:lvl2pPr marL="552028" indent="-240012" defTabSz="1088556">
              <a:spcBef>
                <a:spcPct val="20000"/>
              </a:spcBef>
              <a:buFontTx/>
              <a:buChar char="●"/>
              <a:defRPr sz="1600"/>
            </a:lvl2pPr>
            <a:lvl3pPr marL="792040" indent="-240012" defTabSz="1088556">
              <a:spcBef>
                <a:spcPct val="20000"/>
              </a:spcBef>
              <a:buFontTx/>
              <a:buChar char="●"/>
              <a:defRPr sz="1600"/>
            </a:lvl3pPr>
            <a:lvl4pPr marL="1904973" indent="-272139" defTabSz="1088556">
              <a:spcBef>
                <a:spcPct val="20000"/>
              </a:spcBef>
              <a:buFontTx/>
              <a:buChar char="●"/>
              <a:defRPr sz="1600"/>
            </a:lvl4pPr>
            <a:lvl5pPr marL="2449251" indent="-272139" defTabSz="1088556">
              <a:spcBef>
                <a:spcPct val="20000"/>
              </a:spcBef>
              <a:buFontTx/>
              <a:buChar char="●"/>
              <a:defRPr sz="1600"/>
            </a:lvl5pPr>
            <a:lvl6pPr marL="2993530" indent="-272139" defTabSz="1088556">
              <a:spcBef>
                <a:spcPct val="20000"/>
              </a:spcBef>
              <a:buFont typeface="Arial" panose="020B0604020202020204" pitchFamily="34" charset="0"/>
              <a:buChar char="•"/>
              <a:defRPr sz="2400"/>
            </a:lvl6pPr>
            <a:lvl7pPr marL="3537808" indent="-272139" defTabSz="1088556">
              <a:spcBef>
                <a:spcPct val="20000"/>
              </a:spcBef>
              <a:buFont typeface="Arial" panose="020B0604020202020204" pitchFamily="34" charset="0"/>
              <a:buChar char="•"/>
              <a:defRPr sz="2400"/>
            </a:lvl7pPr>
            <a:lvl8pPr marL="4082085" indent="-272139" defTabSz="1088556">
              <a:spcBef>
                <a:spcPct val="20000"/>
              </a:spcBef>
              <a:buFont typeface="Arial" panose="020B0604020202020204" pitchFamily="34" charset="0"/>
              <a:buChar char="•"/>
              <a:defRPr sz="2400"/>
            </a:lvl8pPr>
            <a:lvl9pPr marL="4626364" indent="-272139" defTabSz="1088556">
              <a:spcBef>
                <a:spcPct val="20000"/>
              </a:spcBef>
              <a:buFont typeface="Arial" panose="020B0604020202020204" pitchFamily="34" charset="0"/>
              <a:buChar char="•"/>
              <a:defRPr sz="2400"/>
            </a:lvl9pPr>
          </a:lstStyle>
          <a:p>
            <a:pPr marL="1076325" indent="-1076325"/>
            <a:r>
              <a:rPr lang="zh-TW" altLang="zh-TW" b="0" dirty="0"/>
              <a:t>流預</a:t>
            </a:r>
            <a:r>
              <a:rPr lang="en-US" altLang="zh-TW" b="0" dirty="0"/>
              <a:t>EPM1. Apply epidemiological methods to identify risk factors of non-communicable chronic diseases, and to estimate the effect size regarding the impact of various levels of specific interventions. </a:t>
            </a:r>
          </a:p>
          <a:p>
            <a:pPr marL="1076325" indent="-1076325"/>
            <a:endParaRPr lang="zh-TW" altLang="zh-TW" b="0" dirty="0"/>
          </a:p>
          <a:p>
            <a:pPr marL="1076325" indent="-1076325"/>
            <a:r>
              <a:rPr lang="zh-TW" altLang="zh-TW" b="0" dirty="0"/>
              <a:t>流預</a:t>
            </a:r>
            <a:r>
              <a:rPr lang="en-US" altLang="zh-TW" b="0" dirty="0"/>
              <a:t>EPM2. Apply epidemiological principles in planning infectious diseases prevention and control projects. </a:t>
            </a:r>
          </a:p>
          <a:p>
            <a:pPr marL="1076325" indent="-1076325"/>
            <a:endParaRPr lang="zh-TW" altLang="zh-TW" b="0" dirty="0"/>
          </a:p>
          <a:p>
            <a:pPr marL="1076325" indent="-1076325"/>
            <a:r>
              <a:rPr lang="zh-TW" altLang="zh-TW" b="0" dirty="0"/>
              <a:t>流預</a:t>
            </a:r>
            <a:r>
              <a:rPr lang="en-US" altLang="zh-TW" b="0" dirty="0"/>
              <a:t>EPM3. Be equipped with the ability to translate advanced epidemiological knowledge into infectious diseases control decision-making and policy-formulation. </a:t>
            </a:r>
          </a:p>
          <a:p>
            <a:pPr marL="1076325" indent="-1076325"/>
            <a:endParaRPr lang="zh-TW" altLang="zh-TW" b="0" dirty="0"/>
          </a:p>
          <a:p>
            <a:pPr marL="1076325" indent="-1076325"/>
            <a:r>
              <a:rPr lang="zh-TW" altLang="zh-TW" b="0" dirty="0"/>
              <a:t>流預</a:t>
            </a:r>
            <a:r>
              <a:rPr lang="en-US" altLang="zh-TW" b="0" dirty="0"/>
              <a:t>EPM4. Apply economic evaluation method to provide evidence on decision-making for health promotion program in different organizations or settings.</a:t>
            </a:r>
          </a:p>
          <a:p>
            <a:pPr marL="1076325" indent="-1076325"/>
            <a:endParaRPr lang="zh-TW" altLang="zh-TW" b="0" dirty="0"/>
          </a:p>
          <a:p>
            <a:pPr marL="1076325" indent="-1076325"/>
            <a:r>
              <a:rPr lang="zh-TW" altLang="zh-TW" b="0" dirty="0"/>
              <a:t>流預</a:t>
            </a:r>
            <a:r>
              <a:rPr lang="en-US" altLang="zh-TW" b="0" dirty="0"/>
              <a:t>EPM5. Develop advanced writing and presentation skills pertaining to epidemiological study design, analysis, interpretation of results, and in-depth discussion on both non-communicable diseases and infectious diseases. </a:t>
            </a:r>
            <a:endParaRPr lang="zh-TW" altLang="zh-TW" b="0" dirty="0"/>
          </a:p>
        </p:txBody>
      </p:sp>
      <p:sp>
        <p:nvSpPr>
          <p:cNvPr id="13" name="スライド番号プレースホルダー 1">
            <a:extLst>
              <a:ext uri="{FF2B5EF4-FFF2-40B4-BE49-F238E27FC236}">
                <a16:creationId xmlns:a16="http://schemas.microsoft.com/office/drawing/2014/main" id="{B4EFD7CB-74A9-4E6E-8677-7D6843F9D2B6}"/>
              </a:ext>
            </a:extLst>
          </p:cNvPr>
          <p:cNvSpPr>
            <a:spLocks noGrp="1"/>
          </p:cNvSpPr>
          <p:nvPr>
            <p:ph type="sldNum" sz="quarter" idx="12"/>
          </p:nvPr>
        </p:nvSpPr>
        <p:spPr>
          <a:xfrm>
            <a:off x="11358813" y="877156"/>
            <a:ext cx="733844" cy="365125"/>
          </a:xfrm>
        </p:spPr>
        <p:txBody>
          <a:bodyPr/>
          <a:lstStyle/>
          <a:p>
            <a:r>
              <a:rPr lang="en-US" dirty="0">
                <a:solidFill>
                  <a:schemeClr val="bg1">
                    <a:lumMod val="50000"/>
                  </a:schemeClr>
                </a:solidFill>
              </a:rPr>
              <a:t>D4</a:t>
            </a:r>
          </a:p>
        </p:txBody>
      </p:sp>
      <p:sp>
        <p:nvSpPr>
          <p:cNvPr id="12" name="タイトル 1">
            <a:extLst>
              <a:ext uri="{FF2B5EF4-FFF2-40B4-BE49-F238E27FC236}">
                <a16:creationId xmlns:a16="http://schemas.microsoft.com/office/drawing/2014/main" id="{DA470EFB-6294-4C34-91E6-06F3BCD7BF5E}"/>
              </a:ext>
            </a:extLst>
          </p:cNvPr>
          <p:cNvSpPr txBox="1">
            <a:spLocks/>
          </p:cNvSpPr>
          <p:nvPr/>
        </p:nvSpPr>
        <p:spPr>
          <a:xfrm>
            <a:off x="45147" y="6231348"/>
            <a:ext cx="12191998" cy="841436"/>
          </a:xfrm>
          <a:prstGeom prst="rect">
            <a:avLst/>
          </a:prstGeom>
        </p:spPr>
        <p:txBody>
          <a:bodyPr/>
          <a:lstStyle>
            <a:lvl1pPr algn="l" defTabSz="914446" rtl="0" eaLnBrk="1" latinLnBrk="0" hangingPunct="1">
              <a:lnSpc>
                <a:spcPct val="90000"/>
              </a:lnSpc>
              <a:spcBef>
                <a:spcPct val="0"/>
              </a:spcBef>
              <a:buNone/>
              <a:defRPr sz="2800" kern="1200">
                <a:solidFill>
                  <a:schemeClr val="tx1"/>
                </a:solidFill>
                <a:latin typeface="Aller Light" panose="02000503000000020004" pitchFamily="2" charset="0"/>
                <a:ea typeface="A-OTF Shin Go Pro L" panose="020B0300000000000000" pitchFamily="34" charset="-128"/>
                <a:cs typeface="+mj-cs"/>
              </a:defRPr>
            </a:lvl1pPr>
          </a:lstStyle>
          <a:p>
            <a:pPr algn="r"/>
            <a:r>
              <a:rPr lang="zh-TW" altLang="en-US" sz="2000" b="1" dirty="0">
                <a:solidFill>
                  <a:schemeClr val="accent5">
                    <a:lumMod val="60000"/>
                    <a:lumOff val="40000"/>
                  </a:schemeClr>
                </a:solidFill>
              </a:rPr>
              <a:t>本資訊學程網站及申請書內皆有</a:t>
            </a:r>
            <a:endParaRPr lang="en-US" altLang="zh-TW" sz="2000" b="1" dirty="0">
              <a:solidFill>
                <a:schemeClr val="accent5">
                  <a:lumMod val="60000"/>
                  <a:lumOff val="40000"/>
                </a:schemeClr>
              </a:solidFill>
            </a:endParaRPr>
          </a:p>
        </p:txBody>
      </p:sp>
    </p:spTree>
    <p:extLst>
      <p:ext uri="{BB962C8B-B14F-4D97-AF65-F5344CB8AC3E}">
        <p14:creationId xmlns:p14="http://schemas.microsoft.com/office/powerpoint/2010/main" val="41478872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No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lnair">
      <a:majorFont>
        <a:latin typeface="Bebas Neue Regular"/>
        <a:ea typeface="Capella Light"/>
        <a:cs typeface=""/>
      </a:majorFont>
      <a:minorFont>
        <a:latin typeface="Roboto"/>
        <a:ea typeface="Capell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6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chemeClr val="tx1">
                <a:lumMod val="85000"/>
                <a:lumOff val="15000"/>
              </a:schemeClr>
            </a:solidFill>
            <a:latin typeface="Aller Light" panose="02000503000000020004" pitchFamily="2" charset="0"/>
            <a:ea typeface="A-OTF Shin Go Pro L" panose="020B03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2064</TotalTime>
  <Words>2382</Words>
  <Application>Microsoft Office PowerPoint</Application>
  <PresentationFormat>寬螢幕</PresentationFormat>
  <Paragraphs>227</Paragraphs>
  <Slides>22</Slides>
  <Notes>9</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22</vt:i4>
      </vt:variant>
    </vt:vector>
  </HeadingPairs>
  <TitlesOfParts>
    <vt:vector size="32" baseType="lpstr">
      <vt:lpstr>Aller Light</vt:lpstr>
      <vt:lpstr>Bebas Neue Bold</vt:lpstr>
      <vt:lpstr>Bebas Neue Regular</vt:lpstr>
      <vt:lpstr>Arial</vt:lpstr>
      <vt:lpstr>Calibri</vt:lpstr>
      <vt:lpstr>Roboto</vt:lpstr>
      <vt:lpstr>Wingdings</vt:lpstr>
      <vt:lpstr>微軟正黑體</vt:lpstr>
      <vt:lpstr>No Header</vt:lpstr>
      <vt:lpstr>Visio</vt:lpstr>
      <vt:lpstr>公共衛生碩士學位學程 113學年度　實務實習說明會</vt:lpstr>
      <vt:lpstr>PowerPoint 簡報</vt:lpstr>
      <vt:lpstr>ITTO</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本學期活動預告…</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公共衛生碩士學位學程 新生座談會</dc:title>
  <dc:creator>邱韶薇</dc:creator>
  <cp:lastModifiedBy>Name Surname</cp:lastModifiedBy>
  <cp:revision>182</cp:revision>
  <cp:lastPrinted>2024-03-04T06:44:32Z</cp:lastPrinted>
  <dcterms:created xsi:type="dcterms:W3CDTF">2023-05-12T02:30:13Z</dcterms:created>
  <dcterms:modified xsi:type="dcterms:W3CDTF">2025-03-03T08:44:36Z</dcterms:modified>
</cp:coreProperties>
</file>